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5" r:id="rId4"/>
    <p:sldId id="274" r:id="rId5"/>
    <p:sldId id="276" r:id="rId6"/>
    <p:sldId id="273" r:id="rId7"/>
    <p:sldId id="261" r:id="rId8"/>
    <p:sldId id="277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8" r:id="rId17"/>
    <p:sldId id="279" r:id="rId18"/>
    <p:sldId id="271" r:id="rId19"/>
    <p:sldId id="282" r:id="rId20"/>
    <p:sldId id="281" r:id="rId21"/>
    <p:sldId id="280" r:id="rId22"/>
    <p:sldId id="269" r:id="rId23"/>
  </p:sldIdLst>
  <p:sldSz cx="9144000" cy="6858000" type="screen4x3"/>
  <p:notesSz cx="6858000" cy="9144000"/>
  <p:defaultTextStyle>
    <a:lvl1pPr defTabSz="457200">
      <a:defRPr>
        <a:latin typeface="+mn-lt"/>
        <a:ea typeface="+mn-ea"/>
        <a:cs typeface="+mn-cs"/>
        <a:sym typeface="Helvetica Neue"/>
      </a:defRPr>
    </a:lvl1pPr>
    <a:lvl2pPr defTabSz="457200">
      <a:defRPr>
        <a:latin typeface="+mn-lt"/>
        <a:ea typeface="+mn-ea"/>
        <a:cs typeface="+mn-cs"/>
        <a:sym typeface="Helvetica Neue"/>
      </a:defRPr>
    </a:lvl2pPr>
    <a:lvl3pPr defTabSz="457200">
      <a:defRPr>
        <a:latin typeface="+mn-lt"/>
        <a:ea typeface="+mn-ea"/>
        <a:cs typeface="+mn-cs"/>
        <a:sym typeface="Helvetica Neue"/>
      </a:defRPr>
    </a:lvl3pPr>
    <a:lvl4pPr defTabSz="457200">
      <a:defRPr>
        <a:latin typeface="+mn-lt"/>
        <a:ea typeface="+mn-ea"/>
        <a:cs typeface="+mn-cs"/>
        <a:sym typeface="Helvetica Neue"/>
      </a:defRPr>
    </a:lvl4pPr>
    <a:lvl5pPr defTabSz="457200">
      <a:defRPr>
        <a:latin typeface="+mn-lt"/>
        <a:ea typeface="+mn-ea"/>
        <a:cs typeface="+mn-cs"/>
        <a:sym typeface="Helvetica Neue"/>
      </a:defRPr>
    </a:lvl5pPr>
    <a:lvl6pPr defTabSz="457200">
      <a:defRPr>
        <a:latin typeface="+mn-lt"/>
        <a:ea typeface="+mn-ea"/>
        <a:cs typeface="+mn-cs"/>
        <a:sym typeface="Helvetica Neue"/>
      </a:defRPr>
    </a:lvl6pPr>
    <a:lvl7pPr defTabSz="457200">
      <a:defRPr>
        <a:latin typeface="+mn-lt"/>
        <a:ea typeface="+mn-ea"/>
        <a:cs typeface="+mn-cs"/>
        <a:sym typeface="Helvetica Neue"/>
      </a:defRPr>
    </a:lvl7pPr>
    <a:lvl8pPr defTabSz="457200">
      <a:defRPr>
        <a:latin typeface="+mn-lt"/>
        <a:ea typeface="+mn-ea"/>
        <a:cs typeface="+mn-cs"/>
        <a:sym typeface="Helvetica Neue"/>
      </a:defRPr>
    </a:lvl8pPr>
    <a:lvl9pPr defTabSz="457200">
      <a:defRPr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8476" autoAdjust="0"/>
  </p:normalViewPr>
  <p:slideViewPr>
    <p:cSldViewPr snapToGrid="0" snapToObjects="1">
      <p:cViewPr varScale="1">
        <p:scale>
          <a:sx n="61" d="100"/>
          <a:sy n="61" d="100"/>
        </p:scale>
        <p:origin x="-140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2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Health Service (SSN): Operating instrument to ensure the protection of health. Art. 1 Law 833 "The Republic protects health as a fundamental right and collective interest by the NHS"</a:t>
            </a:r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Health Service (SSN): Operating instrument to ensure the protection of health. Art. 1 Law 833 "The Republic protects health as a fundamental right and collective interest by the NHS"</a:t>
            </a:r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.png" descr="Chetch logo-1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61950" y="144462"/>
            <a:ext cx="1157288" cy="619127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6"/>
          <p:cNvSpPr/>
          <p:nvPr/>
        </p:nvSpPr>
        <p:spPr>
          <a:xfrm>
            <a:off x="923925" y="495299"/>
            <a:ext cx="5549900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400" b="1" cap="small">
                <a:solidFill>
                  <a:srgbClr val="00005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 cap="none">
                <a:solidFill>
                  <a:srgbClr val="000000"/>
                </a:solidFill>
              </a:defRPr>
            </a:pPr>
            <a:r>
              <a:rPr sz="1400" b="1" cap="small">
                <a:solidFill>
                  <a:srgbClr val="000051"/>
                </a:solidFill>
              </a:rPr>
              <a:t>China and Europe taking care of healthcare solutions </a:t>
            </a:r>
          </a:p>
        </p:txBody>
      </p:sp>
      <p:pic>
        <p:nvPicPr>
          <p:cNvPr id="7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94538" y="282575"/>
            <a:ext cx="1925639" cy="48101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Shape 8"/>
          <p:cNvSpPr/>
          <p:nvPr/>
        </p:nvSpPr>
        <p:spPr>
          <a:xfrm>
            <a:off x="381000" y="6503988"/>
            <a:ext cx="8763000" cy="76202"/>
          </a:xfrm>
          <a:prstGeom prst="rect">
            <a:avLst/>
          </a:prstGeom>
          <a:gradFill>
            <a:gsLst>
              <a:gs pos="0">
                <a:srgbClr val="990000"/>
              </a:gs>
              <a:gs pos="100000">
                <a:srgbClr val="FFFFFF"/>
              </a:gs>
            </a:gsLst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379411" y="857249"/>
            <a:ext cx="8763004" cy="76203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990000"/>
              </a:gs>
            </a:gsLst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304038" y="6580999"/>
            <a:ext cx="6455068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200" b="1">
                <a:solidFill>
                  <a:srgbClr val="00005C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00005C"/>
                </a:solidFill>
              </a:rPr>
              <a:t>THIS PROJECT IS FOUNDED BY THE EUROPEAN UNION UNDER THE MARIE CURIE ACTIONS - IRSES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6686550" y="6578917"/>
            <a:ext cx="2133600" cy="269239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 b="1">
                <a:solidFill>
                  <a:srgbClr val="00005C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92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6553200" y="6450012"/>
            <a:ext cx="2133600" cy="17780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ctr" defTabSz="457200">
        <a:defRPr sz="4400">
          <a:latin typeface="Calibri"/>
          <a:ea typeface="Calibri"/>
          <a:cs typeface="Calibri"/>
          <a:sym typeface="Calibri"/>
        </a:defRPr>
      </a:lvl1pPr>
      <a:lvl2pPr algn="ctr" defTabSz="457200">
        <a:defRPr sz="4400">
          <a:latin typeface="Calibri"/>
          <a:ea typeface="Calibri"/>
          <a:cs typeface="Calibri"/>
          <a:sym typeface="Calibri"/>
        </a:defRPr>
      </a:lvl2pPr>
      <a:lvl3pPr algn="ctr" defTabSz="457200">
        <a:defRPr sz="4400">
          <a:latin typeface="Calibri"/>
          <a:ea typeface="Calibri"/>
          <a:cs typeface="Calibri"/>
          <a:sym typeface="Calibri"/>
        </a:defRPr>
      </a:lvl3pPr>
      <a:lvl4pPr algn="ctr" defTabSz="457200">
        <a:defRPr sz="4400">
          <a:latin typeface="Calibri"/>
          <a:ea typeface="Calibri"/>
          <a:cs typeface="Calibri"/>
          <a:sym typeface="Calibri"/>
        </a:defRPr>
      </a:lvl4pPr>
      <a:lvl5pPr algn="ctr" defTabSz="457200">
        <a:defRPr sz="4400">
          <a:latin typeface="Calibri"/>
          <a:ea typeface="Calibri"/>
          <a:cs typeface="Calibri"/>
          <a:sym typeface="Calibri"/>
        </a:defRPr>
      </a:lvl5pPr>
      <a:lvl6pPr algn="ctr" defTabSz="457200">
        <a:defRPr sz="4400">
          <a:latin typeface="Calibri"/>
          <a:ea typeface="Calibri"/>
          <a:cs typeface="Calibri"/>
          <a:sym typeface="Calibri"/>
        </a:defRPr>
      </a:lvl6pPr>
      <a:lvl7pPr algn="ctr" defTabSz="457200">
        <a:defRPr sz="4400">
          <a:latin typeface="Calibri"/>
          <a:ea typeface="Calibri"/>
          <a:cs typeface="Calibri"/>
          <a:sym typeface="Calibri"/>
        </a:defRPr>
      </a:lvl7pPr>
      <a:lvl8pPr algn="ctr" defTabSz="457200">
        <a:defRPr sz="4400">
          <a:latin typeface="Calibri"/>
          <a:ea typeface="Calibri"/>
          <a:cs typeface="Calibri"/>
          <a:sym typeface="Calibri"/>
        </a:defRPr>
      </a:lvl8pPr>
      <a:lvl9pPr algn="ctr" defTabSz="457200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caom.org/aama-policy-on-dry-needlin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lessandra\Videos\Who%20is%20Qualified%20to%20do%20Dry%20Needling%5b1%5d.mp4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1</a:t>
            </a:fld>
            <a:endParaRPr sz="1200" b="1">
              <a:solidFill>
                <a:srgbClr val="00005C"/>
              </a:solidFill>
            </a:endParaRPr>
          </a:p>
        </p:txBody>
      </p:sp>
      <p:sp>
        <p:nvSpPr>
          <p:cNvPr id="19" name="Shape 19"/>
          <p:cNvSpPr/>
          <p:nvPr/>
        </p:nvSpPr>
        <p:spPr>
          <a:xfrm>
            <a:off x="658812" y="1027112"/>
            <a:ext cx="8207376" cy="30995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46798" tIns="46798" rIns="46798" bIns="46798">
            <a:spAutoFit/>
          </a:bodyPr>
          <a:lstStyle/>
          <a:p>
            <a:pPr lvl="0"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441890" y="3556792"/>
            <a:ext cx="8641220" cy="181805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46798" tIns="46798" rIns="46798" bIns="46798">
            <a:spAutoFit/>
          </a:bodyPr>
          <a:lstStyle/>
          <a:p>
            <a:pPr lvl="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sz="1600" b="1">
                <a:latin typeface="Calibri"/>
                <a:ea typeface="Calibri"/>
                <a:cs typeface="Calibri"/>
                <a:sym typeface="Calibri"/>
              </a:rPr>
              <a:t>CARLO MARIA GIOVANARDI MD, ACUPUNCTURIST </a:t>
            </a:r>
          </a:p>
          <a:p>
            <a:pPr lvl="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endParaRPr sz="1600">
              <a:latin typeface="SimSun"/>
              <a:ea typeface="SimSun"/>
              <a:cs typeface="SimSun"/>
              <a:sym typeface="SimSun"/>
            </a:endParaRPr>
          </a:p>
          <a:p>
            <a:pPr lvl="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sz="1600">
                <a:latin typeface="Calibri"/>
                <a:ea typeface="Calibri"/>
                <a:cs typeface="Calibri"/>
                <a:sym typeface="Calibri"/>
              </a:rPr>
              <a:t>Vice Chairperson of WFCMS   (World Federation of  Chinese Medicine Societies). </a:t>
            </a:r>
          </a:p>
          <a:p>
            <a:pPr lvl="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sz="1600">
                <a:latin typeface="Calibri"/>
                <a:ea typeface="Calibri"/>
                <a:cs typeface="Calibri"/>
                <a:sym typeface="Calibri"/>
              </a:rPr>
              <a:t>Vice President of PEFOTS (Pan European Federation of TCM Societies)</a:t>
            </a:r>
          </a:p>
          <a:p>
            <a:pPr lvl="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sz="1600">
                <a:latin typeface="Calibri"/>
                <a:ea typeface="Calibri"/>
                <a:cs typeface="Calibri"/>
                <a:sym typeface="Calibri"/>
              </a:rPr>
              <a:t>President of  FISA (Italian Federation of Acupuncture Societies)</a:t>
            </a:r>
          </a:p>
          <a:p>
            <a:pPr lvl="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sz="1600">
                <a:latin typeface="Calibri"/>
                <a:ea typeface="Calibri"/>
                <a:cs typeface="Calibri"/>
                <a:sym typeface="Calibri"/>
              </a:rPr>
              <a:t>President of </a:t>
            </a:r>
            <a:r>
              <a:rPr sz="1600" smtClean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it-IT" sz="1600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sz="1600" smtClean="0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it-IT" sz="1600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sz="1600" smtClean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it-IT" sz="1600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sz="1600" smtClean="0"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it-IT" sz="1600" dirty="0" smtClean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sz="160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600">
                <a:latin typeface="Calibri"/>
                <a:ea typeface="Calibri"/>
                <a:cs typeface="Calibri"/>
                <a:sym typeface="Calibri"/>
              </a:rPr>
              <a:t>(Medical Acupuncturists Association of Bologna and  Italian-Chinese Acupuncture School)</a:t>
            </a:r>
          </a:p>
        </p:txBody>
      </p:sp>
      <p:sp>
        <p:nvSpPr>
          <p:cNvPr id="21" name="Shape 21"/>
          <p:cNvSpPr/>
          <p:nvPr/>
        </p:nvSpPr>
        <p:spPr>
          <a:xfrm>
            <a:off x="468245" y="1371525"/>
            <a:ext cx="8207510" cy="1477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49580">
              <a:defRPr sz="3000" b="1">
                <a:solidFill>
                  <a:srgbClr val="B13B3B"/>
                </a:solidFill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lang="it-IT" sz="3000" b="1" dirty="0" smtClean="0">
                <a:solidFill>
                  <a:srgbClr val="B13B3B"/>
                </a:solidFill>
                <a:uFill>
                  <a:solidFill/>
                </a:uFill>
              </a:rPr>
              <a:t>1</a:t>
            </a:r>
            <a:r>
              <a:rPr lang="it-IT" sz="3000" b="1" baseline="30000" dirty="0" smtClean="0">
                <a:solidFill>
                  <a:srgbClr val="B13B3B"/>
                </a:solidFill>
                <a:uFill>
                  <a:solidFill/>
                </a:uFill>
              </a:rPr>
              <a:t>st</a:t>
            </a:r>
            <a:r>
              <a:rPr lang="it-IT" sz="3000" b="1" dirty="0" smtClean="0">
                <a:solidFill>
                  <a:srgbClr val="B13B3B"/>
                </a:solidFill>
                <a:uFill>
                  <a:solidFill/>
                </a:uFill>
              </a:rPr>
              <a:t> </a:t>
            </a:r>
            <a:r>
              <a:rPr lang="it-IT" sz="3000" b="1" dirty="0" err="1" smtClean="0">
                <a:solidFill>
                  <a:srgbClr val="B13B3B"/>
                </a:solidFill>
                <a:uFill>
                  <a:solidFill/>
                </a:uFill>
              </a:rPr>
              <a:t>European</a:t>
            </a:r>
            <a:r>
              <a:rPr lang="it-IT" sz="3000" b="1" dirty="0" smtClean="0">
                <a:solidFill>
                  <a:srgbClr val="B13B3B"/>
                </a:solidFill>
                <a:uFill>
                  <a:solidFill/>
                </a:uFill>
              </a:rPr>
              <a:t> Meeting </a:t>
            </a:r>
            <a:r>
              <a:rPr lang="it-IT" sz="3000" b="1" dirty="0" err="1" smtClean="0">
                <a:solidFill>
                  <a:srgbClr val="B13B3B"/>
                </a:solidFill>
                <a:uFill>
                  <a:solidFill/>
                </a:uFill>
              </a:rPr>
              <a:t>of</a:t>
            </a:r>
            <a:r>
              <a:rPr lang="it-IT" sz="3000" b="1" dirty="0" smtClean="0">
                <a:solidFill>
                  <a:srgbClr val="B13B3B"/>
                </a:solidFill>
                <a:uFill>
                  <a:solidFill/>
                </a:uFill>
              </a:rPr>
              <a:t> </a:t>
            </a:r>
            <a:r>
              <a:rPr lang="it-IT" sz="3000" b="1" dirty="0" err="1" smtClean="0">
                <a:solidFill>
                  <a:srgbClr val="B13B3B"/>
                </a:solidFill>
                <a:uFill>
                  <a:solidFill/>
                </a:uFill>
              </a:rPr>
              <a:t>Experts</a:t>
            </a:r>
            <a:r>
              <a:rPr lang="it-IT" sz="3000" b="1" dirty="0" smtClean="0">
                <a:solidFill>
                  <a:srgbClr val="B13B3B"/>
                </a:solidFill>
                <a:uFill>
                  <a:solidFill/>
                </a:uFill>
              </a:rPr>
              <a:t> on </a:t>
            </a:r>
            <a:r>
              <a:rPr sz="3000" b="1" smtClean="0">
                <a:solidFill>
                  <a:srgbClr val="B13B3B"/>
                </a:solidFill>
                <a:uFill>
                  <a:solidFill/>
                </a:uFill>
              </a:rPr>
              <a:t>Regulation o</a:t>
            </a:r>
            <a:r>
              <a:rPr lang="it-IT" sz="3000" b="1" dirty="0" smtClean="0">
                <a:solidFill>
                  <a:srgbClr val="B13B3B"/>
                </a:solidFill>
                <a:uFill>
                  <a:solidFill/>
                </a:uFill>
              </a:rPr>
              <a:t> </a:t>
            </a:r>
            <a:r>
              <a:rPr sz="3000" b="1" smtClean="0">
                <a:solidFill>
                  <a:srgbClr val="B13B3B"/>
                </a:solidFill>
                <a:uFill>
                  <a:solidFill/>
                </a:uFill>
              </a:rPr>
              <a:t>Acupuncture </a:t>
            </a:r>
            <a:r>
              <a:rPr sz="3000" b="1">
                <a:solidFill>
                  <a:srgbClr val="B13B3B"/>
                </a:solidFill>
                <a:uFill>
                  <a:solidFill/>
                </a:uFill>
              </a:rPr>
              <a:t>and </a:t>
            </a:r>
            <a:r>
              <a:rPr sz="3000" b="1" smtClean="0">
                <a:solidFill>
                  <a:srgbClr val="B13B3B"/>
                </a:solidFill>
                <a:uFill>
                  <a:solidFill/>
                </a:uFill>
              </a:rPr>
              <a:t>TCM</a:t>
            </a:r>
            <a:endParaRPr lang="it-IT" dirty="0" smtClean="0"/>
          </a:p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lang="it-IT" sz="3000" b="1" dirty="0" smtClean="0">
                <a:solidFill>
                  <a:srgbClr val="B13B3B"/>
                </a:solidFill>
                <a:uFill>
                  <a:solidFill/>
                </a:uFill>
              </a:rPr>
              <a:t>State </a:t>
            </a:r>
            <a:r>
              <a:rPr lang="it-IT" sz="3000" b="1" dirty="0" err="1" smtClean="0">
                <a:solidFill>
                  <a:srgbClr val="B13B3B"/>
                </a:solidFill>
                <a:uFill>
                  <a:solidFill/>
                </a:uFill>
              </a:rPr>
              <a:t>of</a:t>
            </a:r>
            <a:r>
              <a:rPr lang="it-IT" sz="3000" b="1" dirty="0" smtClean="0">
                <a:solidFill>
                  <a:srgbClr val="B13B3B"/>
                </a:solidFill>
                <a:uFill>
                  <a:solidFill/>
                </a:uFill>
              </a:rPr>
              <a:t> the art in</a:t>
            </a:r>
            <a:r>
              <a:rPr sz="3000" b="1" smtClean="0">
                <a:solidFill>
                  <a:srgbClr val="B13B3B"/>
                </a:solidFill>
                <a:uFill>
                  <a:solidFill/>
                </a:uFill>
              </a:rPr>
              <a:t> </a:t>
            </a:r>
            <a:r>
              <a:rPr sz="3000" b="1">
                <a:solidFill>
                  <a:srgbClr val="B13B3B"/>
                </a:solidFill>
                <a:uFill>
                  <a:solidFill/>
                </a:uFill>
              </a:rPr>
              <a:t>Italy</a:t>
            </a:r>
          </a:p>
        </p:txBody>
      </p:sp>
      <p:pic>
        <p:nvPicPr>
          <p:cNvPr id="22" name="image3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56431" y="5682414"/>
            <a:ext cx="768326" cy="768326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image1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85471" y="5682414"/>
            <a:ext cx="1773058" cy="76832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image2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80314" y="5682414"/>
            <a:ext cx="954086" cy="8385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10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50" name="Shape 50"/>
          <p:cNvSpPr>
            <a:spLocks noGrp="1"/>
          </p:cNvSpPr>
          <p:nvPr>
            <p:ph type="body" idx="4294967295"/>
          </p:nvPr>
        </p:nvSpPr>
        <p:spPr>
          <a:xfrm>
            <a:off x="457200" y="2005013"/>
            <a:ext cx="8229600" cy="4562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just" defTabSz="384047">
              <a:spcBef>
                <a:spcPts val="400"/>
              </a:spcBef>
              <a:buSzTx/>
              <a:buNone/>
              <a:defRPr sz="1800"/>
            </a:pPr>
            <a:r>
              <a:rPr lang="it-IT" sz="2000" b="1" dirty="0" err="1" smtClean="0">
                <a:solidFill>
                  <a:srgbClr val="0949AB"/>
                </a:solidFill>
              </a:rPr>
              <a:t>After</a:t>
            </a:r>
            <a:r>
              <a:rPr lang="it-IT" sz="2000" b="1" dirty="0" smtClean="0">
                <a:solidFill>
                  <a:srgbClr val="0949AB"/>
                </a:solidFill>
              </a:rPr>
              <a:t> the </a:t>
            </a:r>
            <a:r>
              <a:rPr lang="en-US" sz="2000" b="1" dirty="0" smtClean="0">
                <a:solidFill>
                  <a:srgbClr val="0949AB"/>
                </a:solidFill>
              </a:rPr>
              <a:t>Agreement </a:t>
            </a:r>
            <a:r>
              <a:rPr lang="it-IT" sz="2000" b="1" dirty="0" smtClean="0">
                <a:solidFill>
                  <a:srgbClr val="0949AB"/>
                </a:solidFill>
              </a:rPr>
              <a:t>:</a:t>
            </a:r>
            <a:endParaRPr sz="2000" b="1" dirty="0">
              <a:solidFill>
                <a:srgbClr val="0949AB"/>
              </a:solidFill>
            </a:endParaRPr>
          </a:p>
          <a:p>
            <a:pPr marL="288036" lvl="0" indent="-288036" algn="just" defTabSz="384047">
              <a:spcBef>
                <a:spcPts val="400"/>
              </a:spcBef>
              <a:defRPr sz="1800"/>
            </a:pPr>
            <a:endParaRPr sz="2000" dirty="0" smtClean="0"/>
          </a:p>
          <a:p>
            <a:pPr marL="320040" lvl="0" indent="-320040" algn="just" defTabSz="384047">
              <a:spcBef>
                <a:spcPts val="400"/>
              </a:spcBef>
              <a:defRPr sz="1800"/>
            </a:pPr>
            <a:r>
              <a:rPr lang="it-IT" sz="2000" dirty="0" smtClean="0"/>
              <a:t>I</a:t>
            </a:r>
            <a:r>
              <a:rPr sz="2000" dirty="0" smtClean="0"/>
              <a:t>n </a:t>
            </a:r>
            <a:r>
              <a:rPr sz="2000" dirty="0"/>
              <a:t>2013 was signed the </a:t>
            </a:r>
            <a:r>
              <a:rPr sz="2000" dirty="0">
                <a:solidFill>
                  <a:srgbClr val="0949AB"/>
                </a:solidFill>
              </a:rPr>
              <a:t>Agreement for the Quality Certification of Acupuncture Training and other CAM, in the Permanent Conference State - Regions</a:t>
            </a:r>
            <a:endParaRPr sz="2000" dirty="0"/>
          </a:p>
          <a:p>
            <a:pPr marL="288036" lvl="0" indent="-288036" algn="just" defTabSz="384047">
              <a:spcBef>
                <a:spcPts val="400"/>
              </a:spcBef>
              <a:defRPr sz="1800"/>
            </a:pPr>
            <a:endParaRPr sz="2000" dirty="0"/>
          </a:p>
          <a:p>
            <a:pPr marL="320040" lvl="0" indent="-320040" algn="just" defTabSz="384047">
              <a:spcBef>
                <a:spcPts val="400"/>
              </a:spcBef>
              <a:defRPr sz="1800"/>
            </a:pPr>
            <a:r>
              <a:rPr sz="2000" dirty="0"/>
              <a:t>Thanks to this, the doctors who want to practice as Acupuncturists in Italy </a:t>
            </a:r>
            <a:r>
              <a:rPr sz="2000" b="1" dirty="0"/>
              <a:t>must have run a specific training process nationally recognized</a:t>
            </a:r>
            <a:r>
              <a:rPr sz="2000" dirty="0"/>
              <a:t>.</a:t>
            </a:r>
          </a:p>
          <a:p>
            <a:pPr marL="288035" lvl="0" indent="-288035" algn="just" defTabSz="384047">
              <a:spcBef>
                <a:spcPts val="400"/>
              </a:spcBef>
              <a:buSzTx/>
              <a:buNone/>
              <a:defRPr sz="1800"/>
            </a:pPr>
            <a:r>
              <a:rPr sz="2000" dirty="0"/>
              <a:t> 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98000" y="0"/>
            <a:ext cx="8748000" cy="16922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Requirements for access to the profession (6) </a:t>
            </a:r>
            <a:endParaRPr lang="it-IT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457200" y="233472"/>
            <a:ext cx="8229600" cy="169227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 defTabSz="338326">
              <a:defRPr sz="1800"/>
            </a:pPr>
            <a:r>
              <a:rPr sz="2800" b="1"/>
              <a:t>Summary of The State Regions Agreement between the Government, the Regions and the Autonomous Provinces of Trento and Bolzano </a:t>
            </a:r>
            <a:br>
              <a:rPr sz="2800" b="1"/>
            </a:br>
            <a:r>
              <a:rPr sz="2800"/>
              <a:t>February 2013</a:t>
            </a:r>
            <a:br>
              <a:rPr sz="2800"/>
            </a:br>
            <a:endParaRPr sz="2800"/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11</a:t>
            </a:fld>
            <a:endParaRPr sz="1116" b="1">
              <a:solidFill>
                <a:srgbClr val="00005C"/>
              </a:solidFill>
            </a:endParaRPr>
          </a:p>
        </p:txBody>
      </p:sp>
      <p:grpSp>
        <p:nvGrpSpPr>
          <p:cNvPr id="57" name="Group 57"/>
          <p:cNvGrpSpPr/>
          <p:nvPr/>
        </p:nvGrpSpPr>
        <p:grpSpPr>
          <a:xfrm>
            <a:off x="2274886" y="3419378"/>
            <a:ext cx="4975415" cy="3242444"/>
            <a:chOff x="0" y="0"/>
            <a:chExt cx="4975414" cy="3242442"/>
          </a:xfrm>
        </p:grpSpPr>
        <p:pic>
          <p:nvPicPr>
            <p:cNvPr id="55" name="image3.png"/>
            <p:cNvPicPr/>
            <p:nvPr/>
          </p:nvPicPr>
          <p:blipFill>
            <a:blip r:embed="rId2">
              <a:extLst/>
            </a:blip>
            <a:srcRect l="13022" t="13708" r="16706" b="17441"/>
            <a:stretch>
              <a:fillRect/>
            </a:stretch>
          </p:blipFill>
          <p:spPr>
            <a:xfrm>
              <a:off x="203199" y="203200"/>
              <a:ext cx="4569016" cy="27979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6" name="image4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-1"/>
              <a:ext cx="4975416" cy="32424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12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63" name="Shape 63"/>
          <p:cNvSpPr>
            <a:spLocks noGrp="1"/>
          </p:cNvSpPr>
          <p:nvPr>
            <p:ph type="body" idx="4294967295"/>
          </p:nvPr>
        </p:nvSpPr>
        <p:spPr>
          <a:xfrm>
            <a:off x="316345" y="2024026"/>
            <a:ext cx="8502650" cy="4346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36041" lvl="0" indent="-336041" defTabSz="4480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100" dirty="0"/>
              <a:t> </a:t>
            </a:r>
          </a:p>
          <a:p>
            <a:pPr marL="392048" lvl="0" indent="-392048" defTabSz="448055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100" b="1" dirty="0"/>
              <a:t>At least 400 hours of theory, with 100 hours of clinical practice </a:t>
            </a:r>
            <a:r>
              <a:rPr sz="2100" dirty="0"/>
              <a:t>with at least 50% of practical training supervised by a medical expert;</a:t>
            </a:r>
          </a:p>
          <a:p>
            <a:pPr marL="336041" lvl="0" indent="-336041" defTabSz="4480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endParaRPr sz="2100" dirty="0"/>
          </a:p>
          <a:p>
            <a:pPr marL="392048" lvl="0" indent="-392048" defTabSz="448055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100" b="1" dirty="0"/>
              <a:t>At the end of each year the student has to pass a theoretical and practical exam</a:t>
            </a:r>
            <a:r>
              <a:rPr sz="2100" dirty="0"/>
              <a:t>, with the discussion of a </a:t>
            </a:r>
            <a:r>
              <a:rPr sz="2100" b="1" dirty="0"/>
              <a:t>thesis in the final year</a:t>
            </a:r>
            <a:r>
              <a:rPr sz="2100" dirty="0"/>
              <a:t>;</a:t>
            </a:r>
          </a:p>
          <a:p>
            <a:pPr marL="336041" lvl="0" indent="-336041" defTabSz="4480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endParaRPr sz="2100" dirty="0"/>
          </a:p>
          <a:p>
            <a:pPr marL="392048" lvl="0" indent="-392048" defTabSz="448055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100" b="1" dirty="0"/>
              <a:t>At the end </a:t>
            </a:r>
            <a:r>
              <a:rPr sz="2100" dirty="0"/>
              <a:t>of the training course</a:t>
            </a:r>
            <a:r>
              <a:rPr sz="2100" b="1" dirty="0"/>
              <a:t>, public and private agencies accredited </a:t>
            </a:r>
            <a:r>
              <a:rPr sz="2100" dirty="0"/>
              <a:t>for training, </a:t>
            </a:r>
            <a:r>
              <a:rPr sz="2100" b="1" dirty="0"/>
              <a:t>shall release a certificate </a:t>
            </a:r>
            <a:r>
              <a:rPr sz="2100" dirty="0"/>
              <a:t>that complies with the requirements to be included to the List of Professional Experts in the discipline;</a:t>
            </a:r>
          </a:p>
          <a:p>
            <a:pPr marL="336041" lvl="0" indent="-336041" defTabSz="448055">
              <a:lnSpc>
                <a:spcPct val="80000"/>
              </a:lnSpc>
              <a:spcBef>
                <a:spcPts val="500"/>
              </a:spcBef>
              <a:defRPr sz="1800"/>
            </a:pPr>
            <a:endParaRPr sz="2100" dirty="0"/>
          </a:p>
          <a:p>
            <a:pPr marL="392048" lvl="0" indent="-392048" defTabSz="448055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100" b="1" dirty="0"/>
              <a:t>E-learning  must not exceed 30% </a:t>
            </a:r>
            <a:r>
              <a:rPr sz="2100" dirty="0"/>
              <a:t>of the total theoretical hours.</a:t>
            </a:r>
          </a:p>
        </p:txBody>
      </p:sp>
      <p:grpSp>
        <p:nvGrpSpPr>
          <p:cNvPr id="62" name="Group 62"/>
          <p:cNvGrpSpPr/>
          <p:nvPr/>
        </p:nvGrpSpPr>
        <p:grpSpPr>
          <a:xfrm>
            <a:off x="218346" y="911187"/>
            <a:ext cx="8698649" cy="1056644"/>
            <a:chOff x="0" y="0"/>
            <a:chExt cx="8698648" cy="1056642"/>
          </a:xfrm>
        </p:grpSpPr>
        <p:sp>
          <p:nvSpPr>
            <p:cNvPr id="60" name="Shape 60"/>
            <p:cNvSpPr/>
            <p:nvPr/>
          </p:nvSpPr>
          <p:spPr>
            <a:xfrm>
              <a:off x="38099" y="38100"/>
              <a:ext cx="8622450" cy="812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c="http://schemas.openxmlformats.org/markup-compatibility/2006" xmlns:mv="urn:schemas-microsoft-com:mac:vml"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ctr">
                <a:spcBef>
                  <a:spcPts val="1800"/>
                </a:spcBef>
              </a:pPr>
              <a:r>
                <a:rPr sz="1400" b="1" u="sng">
                  <a:latin typeface="Calibri"/>
                  <a:ea typeface="Calibri"/>
                  <a:cs typeface="Calibri"/>
                  <a:sym typeface="Calibri"/>
                </a:rPr>
                <a:t>Article 4</a:t>
              </a:r>
              <a:br>
                <a:rPr sz="1400" b="1" u="sng">
                  <a:latin typeface="Calibri"/>
                  <a:ea typeface="Calibri"/>
                  <a:cs typeface="Calibri"/>
                  <a:sym typeface="Calibri"/>
                </a:rPr>
              </a:br>
              <a:r>
                <a:rPr sz="1400" b="1">
                  <a:latin typeface="Calibri"/>
                  <a:ea typeface="Calibri"/>
                  <a:cs typeface="Calibri"/>
                  <a:sym typeface="Calibri"/>
                </a:rPr>
                <a:t>To be included in the lists of physicians and dentists who practice CAM, the student’s training must be carried out at public or private agencies accredited for training.</a:t>
              </a:r>
              <a:br>
                <a:rPr sz="1400" b="1">
                  <a:latin typeface="Calibri"/>
                  <a:ea typeface="Calibri"/>
                  <a:cs typeface="Calibri"/>
                  <a:sym typeface="Calibri"/>
                </a:rPr>
              </a:br>
              <a:r>
                <a:rPr sz="1400" b="1">
                  <a:latin typeface="Calibri"/>
                  <a:ea typeface="Calibri"/>
                  <a:cs typeface="Calibri"/>
                  <a:sym typeface="Calibri"/>
                </a:rPr>
                <a:t> The training course in CAM must meet the following requirements:</a:t>
              </a:r>
            </a:p>
          </p:txBody>
        </p:sp>
        <p:pic>
          <p:nvPicPr>
            <p:cNvPr id="61" name="image5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8698650" cy="1056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13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69" name="Shape 69"/>
          <p:cNvSpPr>
            <a:spLocks noGrp="1"/>
          </p:cNvSpPr>
          <p:nvPr>
            <p:ph type="body" idx="4294967295"/>
          </p:nvPr>
        </p:nvSpPr>
        <p:spPr>
          <a:xfrm>
            <a:off x="209337" y="1222229"/>
            <a:ext cx="8502650" cy="4808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284606" lvl="0" indent="-284606" defTabSz="379474">
              <a:spcBef>
                <a:spcPts val="400"/>
              </a:spcBef>
              <a:buSzTx/>
              <a:buNone/>
              <a:defRPr sz="1800"/>
            </a:pPr>
            <a:endParaRPr sz="2000"/>
          </a:p>
          <a:p>
            <a:pPr marL="316229" lvl="0" indent="-316229" defTabSz="379474">
              <a:spcBef>
                <a:spcPts val="400"/>
              </a:spcBef>
              <a:defRPr sz="1800"/>
            </a:pPr>
            <a:r>
              <a:rPr sz="2000"/>
              <a:t>Knowledge of the fundamental principles and of the different therapeutic approaches of the discipline, considering the legal and ethical provisions related;</a:t>
            </a:r>
          </a:p>
          <a:p>
            <a:pPr marL="284606" lvl="0" indent="-284606" defTabSz="379474">
              <a:spcBef>
                <a:spcPts val="400"/>
              </a:spcBef>
              <a:defRPr sz="1800"/>
            </a:pPr>
            <a:endParaRPr sz="2000"/>
          </a:p>
          <a:p>
            <a:pPr marL="316229" lvl="0" indent="-316229" defTabSz="379474">
              <a:spcBef>
                <a:spcPts val="400"/>
              </a:spcBef>
              <a:defRPr sz="1800"/>
            </a:pPr>
            <a:r>
              <a:rPr sz="2000" b="1"/>
              <a:t>Study of the relationship between the discipline and the clinical methods of Western Medicine </a:t>
            </a:r>
            <a:r>
              <a:rPr sz="2000"/>
              <a:t>(clinical indications, therapeutic range, side effects, interactions with Western Medicine);</a:t>
            </a:r>
          </a:p>
          <a:p>
            <a:pPr marL="284606" lvl="0" indent="-284606" defTabSz="379474">
              <a:spcBef>
                <a:spcPts val="400"/>
              </a:spcBef>
              <a:defRPr sz="1800"/>
            </a:pPr>
            <a:endParaRPr sz="2000"/>
          </a:p>
          <a:p>
            <a:pPr marL="316229" lvl="0" indent="-316229" defTabSz="379474">
              <a:spcBef>
                <a:spcPts val="400"/>
              </a:spcBef>
              <a:defRPr sz="1800"/>
            </a:pPr>
            <a:r>
              <a:rPr sz="2000"/>
              <a:t>Develop the ability to gather and analyze elements obtained during the consultation with the patient;</a:t>
            </a:r>
          </a:p>
          <a:p>
            <a:pPr marL="284606" lvl="0" indent="-284606" defTabSz="379474">
              <a:spcBef>
                <a:spcPts val="400"/>
              </a:spcBef>
              <a:defRPr sz="1800"/>
            </a:pPr>
            <a:endParaRPr sz="2000"/>
          </a:p>
          <a:p>
            <a:pPr marL="316229" lvl="0" indent="-316229" defTabSz="379474">
              <a:spcBef>
                <a:spcPts val="400"/>
              </a:spcBef>
              <a:defRPr sz="1800"/>
            </a:pPr>
            <a:r>
              <a:rPr sz="2000"/>
              <a:t>Identifying and using indicators of effectiveness, cost-benefit and risk-benefit for individual disciplines.</a:t>
            </a:r>
          </a:p>
        </p:txBody>
      </p:sp>
      <p:grpSp>
        <p:nvGrpSpPr>
          <p:cNvPr id="68" name="Group 68"/>
          <p:cNvGrpSpPr/>
          <p:nvPr/>
        </p:nvGrpSpPr>
        <p:grpSpPr>
          <a:xfrm>
            <a:off x="111338" y="677715"/>
            <a:ext cx="8698649" cy="726442"/>
            <a:chOff x="0" y="0"/>
            <a:chExt cx="8698648" cy="726441"/>
          </a:xfrm>
        </p:grpSpPr>
        <p:sp>
          <p:nvSpPr>
            <p:cNvPr id="66" name="Shape 66"/>
            <p:cNvSpPr/>
            <p:nvPr/>
          </p:nvSpPr>
          <p:spPr>
            <a:xfrm>
              <a:off x="38099" y="38099"/>
              <a:ext cx="8622450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c="http://schemas.openxmlformats.org/markup-compatibility/2006" xmlns:mv="urn:schemas-microsoft-com:mac:vml"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ctr">
                <a:spcBef>
                  <a:spcPts val="1800"/>
                </a:spcBef>
              </a:pPr>
              <a:r>
                <a:rPr sz="1600" b="1" u="sng">
                  <a:latin typeface="Calibri"/>
                  <a:ea typeface="Calibri"/>
                  <a:cs typeface="Calibri"/>
                  <a:sym typeface="Calibri"/>
                </a:rPr>
                <a:t>Article 5</a:t>
              </a:r>
              <a:br>
                <a:rPr sz="1600" b="1" u="sng">
                  <a:latin typeface="Calibri"/>
                  <a:ea typeface="Calibri"/>
                  <a:cs typeface="Calibri"/>
                  <a:sym typeface="Calibri"/>
                </a:rPr>
              </a:br>
              <a:r>
                <a:rPr sz="1600" b="1">
                  <a:latin typeface="Calibri"/>
                  <a:ea typeface="Calibri"/>
                  <a:cs typeface="Calibri"/>
                  <a:sym typeface="Calibri"/>
                </a:rPr>
                <a:t>Aims of the training courses</a:t>
              </a:r>
            </a:p>
          </p:txBody>
        </p:sp>
        <p:pic>
          <p:nvPicPr>
            <p:cNvPr id="67" name="image6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-1"/>
              <a:ext cx="8698650" cy="7264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14</a:t>
            </a:fld>
            <a:endParaRPr sz="1116" b="1">
              <a:solidFill>
                <a:srgbClr val="00005C"/>
              </a:solidFill>
            </a:endParaRPr>
          </a:p>
        </p:txBody>
      </p:sp>
      <p:grpSp>
        <p:nvGrpSpPr>
          <p:cNvPr id="74" name="Group 74"/>
          <p:cNvGrpSpPr/>
          <p:nvPr/>
        </p:nvGrpSpPr>
        <p:grpSpPr>
          <a:xfrm>
            <a:off x="222675" y="989011"/>
            <a:ext cx="8698649" cy="726442"/>
            <a:chOff x="0" y="0"/>
            <a:chExt cx="8698648" cy="726441"/>
          </a:xfrm>
        </p:grpSpPr>
        <p:sp>
          <p:nvSpPr>
            <p:cNvPr id="72" name="Shape 72"/>
            <p:cNvSpPr/>
            <p:nvPr/>
          </p:nvSpPr>
          <p:spPr>
            <a:xfrm>
              <a:off x="38099" y="38099"/>
              <a:ext cx="8622450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c="http://schemas.openxmlformats.org/markup-compatibility/2006" xmlns:mv="urn:schemas-microsoft-com:mac:vml"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ctr">
                <a:spcBef>
                  <a:spcPts val="1800"/>
                </a:spcBef>
              </a:pPr>
              <a:r>
                <a:rPr sz="1600" b="1" u="sng">
                  <a:latin typeface="Calibri"/>
                  <a:ea typeface="Calibri"/>
                  <a:cs typeface="Calibri"/>
                  <a:sym typeface="Calibri"/>
                </a:rPr>
                <a:t>Article 7</a:t>
              </a:r>
              <a:br>
                <a:rPr sz="1600" b="1" u="sng">
                  <a:latin typeface="Calibri"/>
                  <a:ea typeface="Calibri"/>
                  <a:cs typeface="Calibri"/>
                  <a:sym typeface="Calibri"/>
                </a:rPr>
              </a:br>
              <a:r>
                <a:rPr sz="1600" b="1">
                  <a:latin typeface="Calibri"/>
                  <a:ea typeface="Calibri"/>
                  <a:cs typeface="Calibri"/>
                  <a:sym typeface="Calibri"/>
                </a:rPr>
                <a:t>Accreditation of public and private subjects in training on CAM </a:t>
              </a:r>
            </a:p>
          </p:txBody>
        </p:sp>
        <p:pic>
          <p:nvPicPr>
            <p:cNvPr id="73" name="image6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-1"/>
              <a:ext cx="8698650" cy="7264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5" name="Shape 75"/>
          <p:cNvSpPr/>
          <p:nvPr/>
        </p:nvSpPr>
        <p:spPr>
          <a:xfrm>
            <a:off x="403065" y="2274722"/>
            <a:ext cx="8337868" cy="3447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419098" lvl="0" indent="-419098">
              <a:spcBef>
                <a:spcPts val="600"/>
              </a:spcBef>
              <a:buSzPct val="100000"/>
              <a:buFont typeface="Arial"/>
              <a:buChar char="•"/>
            </a:pPr>
            <a:r>
              <a:rPr sz="2200">
                <a:latin typeface="Calibri"/>
                <a:ea typeface="Calibri"/>
                <a:cs typeface="Calibri"/>
                <a:sym typeface="Calibri"/>
              </a:rPr>
              <a:t>Associations, scientific societies, public and private training agencies can be accredited if they employ skilled professionals with expertise in those areas. </a:t>
            </a:r>
          </a:p>
          <a:p>
            <a:pPr lvl="0">
              <a:spcBef>
                <a:spcPts val="600"/>
              </a:spcBef>
            </a:pP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419098" lvl="0" indent="-419098">
              <a:spcBef>
                <a:spcPts val="600"/>
              </a:spcBef>
              <a:buSzPct val="100000"/>
              <a:buFont typeface="Arial"/>
              <a:buChar char="•"/>
            </a:pPr>
            <a:r>
              <a:rPr sz="2200">
                <a:latin typeface="Calibri"/>
                <a:ea typeface="Calibri"/>
                <a:cs typeface="Calibri"/>
                <a:sym typeface="Calibri"/>
              </a:rPr>
              <a:t>Associations, societies, public and private institutions of education that require accreditation must be legally constituted. </a:t>
            </a:r>
          </a:p>
          <a:p>
            <a:pPr lvl="0">
              <a:spcBef>
                <a:spcPts val="600"/>
              </a:spcBef>
            </a:pP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419098" lvl="0" indent="-419098">
              <a:spcBef>
                <a:spcPts val="600"/>
              </a:spcBef>
              <a:buSzPct val="100000"/>
              <a:buFont typeface="Arial"/>
              <a:buChar char="•"/>
            </a:pPr>
            <a:r>
              <a:rPr sz="2200" b="1">
                <a:latin typeface="Calibri"/>
                <a:ea typeface="Calibri"/>
                <a:cs typeface="Calibri"/>
                <a:sym typeface="Calibri"/>
              </a:rPr>
              <a:t>Accreditation is granted by the Region of the Head Office of the school, and it has national value.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15</a:t>
            </a:fld>
            <a:endParaRPr sz="1116" b="1">
              <a:solidFill>
                <a:srgbClr val="00005C"/>
              </a:solidFill>
            </a:endParaRPr>
          </a:p>
        </p:txBody>
      </p:sp>
      <p:grpSp>
        <p:nvGrpSpPr>
          <p:cNvPr id="80" name="Group 80"/>
          <p:cNvGrpSpPr/>
          <p:nvPr/>
        </p:nvGrpSpPr>
        <p:grpSpPr>
          <a:xfrm>
            <a:off x="222675" y="667988"/>
            <a:ext cx="8698649" cy="675643"/>
            <a:chOff x="0" y="0"/>
            <a:chExt cx="8698648" cy="675641"/>
          </a:xfrm>
        </p:grpSpPr>
        <p:sp>
          <p:nvSpPr>
            <p:cNvPr id="78" name="Shape 78"/>
            <p:cNvSpPr/>
            <p:nvPr/>
          </p:nvSpPr>
          <p:spPr>
            <a:xfrm>
              <a:off x="38099" y="38100"/>
              <a:ext cx="8622450" cy="431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c="http://schemas.openxmlformats.org/markup-compatibility/2006" xmlns:mv="urn:schemas-microsoft-com:mac:vml"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ctr">
                <a:spcBef>
                  <a:spcPts val="1800"/>
                </a:spcBef>
              </a:pPr>
              <a:r>
                <a:rPr sz="1500" b="1" u="sng">
                  <a:latin typeface="Calibri"/>
                  <a:ea typeface="Calibri"/>
                  <a:cs typeface="Calibri"/>
                  <a:sym typeface="Calibri"/>
                </a:rPr>
                <a:t>Article 9</a:t>
              </a:r>
              <a:br>
                <a:rPr sz="1500" b="1" u="sng">
                  <a:latin typeface="Calibri"/>
                  <a:ea typeface="Calibri"/>
                  <a:cs typeface="Calibri"/>
                  <a:sym typeface="Calibri"/>
                </a:rPr>
              </a:br>
              <a:r>
                <a:rPr sz="1500" b="1">
                  <a:latin typeface="Calibri"/>
                  <a:ea typeface="Calibri"/>
                  <a:cs typeface="Calibri"/>
                  <a:sym typeface="Calibri"/>
                </a:rPr>
                <a:t>Criteria to be met by the public and private agencies accredited at training and education</a:t>
              </a:r>
            </a:p>
          </p:txBody>
        </p:sp>
        <p:pic>
          <p:nvPicPr>
            <p:cNvPr id="79" name="image8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-1"/>
              <a:ext cx="8698650" cy="675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1" name="Shape 81"/>
          <p:cNvSpPr/>
          <p:nvPr/>
        </p:nvSpPr>
        <p:spPr>
          <a:xfrm>
            <a:off x="403066" y="1542700"/>
            <a:ext cx="8337868" cy="4693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381000" lvl="0" indent="-381000">
              <a:spcBef>
                <a:spcPts val="500"/>
              </a:spcBef>
              <a:buSzPct val="100000"/>
              <a:buFont typeface="Arial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sz="2000" b="1">
                <a:latin typeface="Calibri"/>
                <a:ea typeface="Calibri"/>
                <a:cs typeface="Calibri"/>
                <a:sym typeface="Calibri"/>
              </a:rPr>
              <a:t>Educational Manager need to be a professional subject with at least 10 years of documented clinical experience and 7 years of teaching 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in the specific discipline;</a:t>
            </a:r>
          </a:p>
          <a:p>
            <a:pPr marL="342900" lvl="0" indent="-342900">
              <a:spcBef>
                <a:spcPts val="500"/>
              </a:spcBef>
              <a:buSzPct val="100000"/>
              <a:buFont typeface="Arial"/>
              <a:buChar char="•"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381000" lvl="0" indent="-381000">
              <a:spcBef>
                <a:spcPts val="500"/>
              </a:spcBef>
              <a:buSzPct val="100000"/>
              <a:buFont typeface="Arial"/>
              <a:buChar char="•"/>
            </a:pPr>
            <a:r>
              <a:rPr sz="2000" b="1">
                <a:latin typeface="Calibri"/>
                <a:ea typeface="Calibri"/>
                <a:cs typeface="Calibri"/>
                <a:sym typeface="Calibri"/>
              </a:rPr>
              <a:t>The professors 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must have </a:t>
            </a:r>
            <a:r>
              <a:rPr sz="2000" b="1">
                <a:latin typeface="Calibri"/>
                <a:ea typeface="Calibri"/>
                <a:cs typeface="Calibri"/>
                <a:sym typeface="Calibri"/>
              </a:rPr>
              <a:t>attended a three years school 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or must have equivalent training titles, </a:t>
            </a:r>
            <a:r>
              <a:rPr sz="2000" b="1">
                <a:latin typeface="Calibri"/>
                <a:ea typeface="Calibri"/>
                <a:cs typeface="Calibri"/>
                <a:sym typeface="Calibri"/>
              </a:rPr>
              <a:t>and must have gained at least 5 years of clinical practice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 in the specific discipline;</a:t>
            </a:r>
          </a:p>
          <a:p>
            <a:pPr marL="342900" lvl="0" indent="-342900">
              <a:spcBef>
                <a:spcPts val="500"/>
              </a:spcBef>
              <a:buSzPct val="100000"/>
              <a:buFont typeface="Arial"/>
              <a:buChar char="•"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381000" lvl="0" indent="-381000">
              <a:spcBef>
                <a:spcPts val="500"/>
              </a:spcBef>
              <a:buSzPct val="100000"/>
              <a:buFont typeface="Arial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The accredited agencies must ensure clinical practice activities with tutors in public or private structures;</a:t>
            </a:r>
          </a:p>
          <a:p>
            <a:pPr marL="342900" lvl="0" indent="-342900">
              <a:spcBef>
                <a:spcPts val="500"/>
              </a:spcBef>
              <a:buSzPct val="100000"/>
              <a:buFont typeface="Arial"/>
              <a:buChar char="•"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381000" lvl="0" indent="-381000">
              <a:spcBef>
                <a:spcPts val="500"/>
              </a:spcBef>
              <a:buSzPct val="100000"/>
              <a:buFont typeface="Arial"/>
              <a:buChar char="•"/>
            </a:pPr>
            <a:r>
              <a:rPr sz="2000">
                <a:latin typeface="Calibri"/>
                <a:ea typeface="Calibri"/>
                <a:cs typeface="Calibri"/>
                <a:sym typeface="Calibri"/>
              </a:rPr>
              <a:t>The accredited agencies must ensure in the </a:t>
            </a:r>
            <a:r>
              <a:rPr sz="2000" b="1">
                <a:latin typeface="Calibri"/>
                <a:ea typeface="Calibri"/>
                <a:cs typeface="Calibri"/>
                <a:sym typeface="Calibri"/>
              </a:rPr>
              <a:t>final examination the presence of an external professional expert in the discipline</a:t>
            </a:r>
            <a:r>
              <a:rPr sz="2000">
                <a:latin typeface="Calibri"/>
                <a:ea typeface="Calibri"/>
                <a:cs typeface="Calibri"/>
                <a:sym typeface="Calibri"/>
              </a:rPr>
              <a:t>, elected by Provincial Order of Medical Doctors.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16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50" name="Shape 50"/>
          <p:cNvSpPr>
            <a:spLocks noGrp="1"/>
          </p:cNvSpPr>
          <p:nvPr>
            <p:ph type="body" idx="4294967295"/>
          </p:nvPr>
        </p:nvSpPr>
        <p:spPr>
          <a:xfrm>
            <a:off x="457200" y="1506245"/>
            <a:ext cx="8229600" cy="4562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just" defTabSz="384047">
              <a:spcBef>
                <a:spcPts val="400"/>
              </a:spcBef>
              <a:buSzTx/>
              <a:buNone/>
              <a:defRPr sz="1800"/>
            </a:pPr>
            <a:endParaRPr sz="2200" dirty="0">
              <a:solidFill>
                <a:schemeClr val="tx1"/>
              </a:solidFill>
            </a:endParaRPr>
          </a:p>
          <a:p>
            <a:pPr marL="288035" lvl="0" indent="-288035" algn="just" defTabSz="384047">
              <a:spcBef>
                <a:spcPts val="400"/>
              </a:spcBef>
              <a:buSzTx/>
              <a:buNone/>
              <a:defRPr sz="1800"/>
            </a:pPr>
            <a:r>
              <a:rPr sz="2000"/>
              <a:t> </a:t>
            </a:r>
            <a:r>
              <a:rPr lang="en-US" sz="2200" dirty="0" smtClean="0"/>
              <a:t>Acupuncture is embedded within the national LEA (Essential Levels of Assistance), only for </a:t>
            </a:r>
            <a:r>
              <a:rPr lang="en-US" sz="2200" b="1" dirty="0" err="1" smtClean="0"/>
              <a:t>anaesthesiological</a:t>
            </a:r>
            <a:r>
              <a:rPr lang="en-US" sz="2200" b="1" dirty="0" smtClean="0"/>
              <a:t> purposes.</a:t>
            </a:r>
          </a:p>
          <a:p>
            <a:pPr marL="288035" lvl="0" indent="-288035" algn="just" defTabSz="384047">
              <a:spcBef>
                <a:spcPts val="400"/>
              </a:spcBef>
              <a:buSzTx/>
              <a:buNone/>
              <a:defRPr sz="1800"/>
            </a:pPr>
            <a:r>
              <a:rPr lang="en-US" sz="2200" dirty="0" smtClean="0"/>
              <a:t>In other cases, deliverability by the Health System is different in each region.</a:t>
            </a:r>
          </a:p>
          <a:p>
            <a:pPr marL="288035" lvl="0" indent="-288035" algn="just" defTabSz="384047">
              <a:spcBef>
                <a:spcPts val="400"/>
              </a:spcBef>
              <a:buSzTx/>
              <a:buNone/>
              <a:defRPr sz="1800"/>
            </a:pPr>
            <a:r>
              <a:rPr lang="en-US" sz="2200" dirty="0" smtClean="0"/>
              <a:t>There is </a:t>
            </a:r>
            <a:r>
              <a:rPr lang="en-US" sz="2200" b="1" dirty="0" smtClean="0"/>
              <a:t>great difference among Italian Regions</a:t>
            </a:r>
            <a:r>
              <a:rPr lang="en-US" sz="2200" dirty="0" smtClean="0"/>
              <a:t>:</a:t>
            </a:r>
          </a:p>
          <a:p>
            <a:pPr marL="288035" lvl="0" indent="-288035" algn="just" defTabSz="384047">
              <a:spcBef>
                <a:spcPts val="400"/>
              </a:spcBef>
              <a:buSzTx/>
              <a:buNone/>
              <a:defRPr sz="1800"/>
            </a:pPr>
            <a:r>
              <a:rPr lang="en-US" sz="2200" dirty="0" smtClean="0"/>
              <a:t>-  in access to acupuncture service</a:t>
            </a:r>
          </a:p>
          <a:p>
            <a:pPr marL="288035" lvl="0" indent="-288035" algn="just" defTabSz="384047">
              <a:spcBef>
                <a:spcPts val="400"/>
              </a:spcBef>
              <a:buSzTx/>
              <a:buNone/>
              <a:defRPr sz="1800"/>
            </a:pPr>
            <a:r>
              <a:rPr lang="en-US" sz="2200" dirty="0" smtClean="0"/>
              <a:t>- in illnesses treatable by Acupuncture at the expense of the Regional Health System.</a:t>
            </a:r>
            <a:endParaRPr sz="2200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98000" y="0"/>
            <a:ext cx="8748000" cy="16922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Incorporation of Acupuncture in NHS (1)</a:t>
            </a:r>
            <a:endParaRPr lang="it-IT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17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50" name="Shape 50"/>
          <p:cNvSpPr>
            <a:spLocks noGrp="1"/>
          </p:cNvSpPr>
          <p:nvPr>
            <p:ph type="body" idx="4294967295"/>
          </p:nvPr>
        </p:nvSpPr>
        <p:spPr>
          <a:xfrm>
            <a:off x="457200" y="1506245"/>
            <a:ext cx="8229600" cy="4562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 marL="0" lvl="0" indent="0" algn="just" defTabSz="384047">
              <a:spcBef>
                <a:spcPts val="400"/>
              </a:spcBef>
              <a:buSzTx/>
              <a:buNone/>
              <a:defRPr sz="1800"/>
            </a:pPr>
            <a:endParaRPr sz="2200" dirty="0">
              <a:solidFill>
                <a:schemeClr val="tx1"/>
              </a:solidFill>
            </a:endParaRPr>
          </a:p>
          <a:p>
            <a:pPr marL="288035" indent="-288035" algn="just" defTabSz="384047">
              <a:spcBef>
                <a:spcPts val="400"/>
              </a:spcBef>
              <a:buSzTx/>
              <a:defRPr sz="1800"/>
            </a:pPr>
            <a:r>
              <a:rPr lang="it-IT" sz="2200" dirty="0" smtClean="0"/>
              <a:t> China and </a:t>
            </a:r>
            <a:r>
              <a:rPr lang="it-IT" sz="2200" dirty="0" err="1" smtClean="0"/>
              <a:t>Europe</a:t>
            </a:r>
            <a:r>
              <a:rPr lang="it-IT" sz="2200" dirty="0" smtClean="0"/>
              <a:t> </a:t>
            </a:r>
            <a:r>
              <a:rPr lang="it-IT" sz="2200" dirty="0" err="1" smtClean="0"/>
              <a:t>Taking</a:t>
            </a:r>
            <a:r>
              <a:rPr lang="it-IT" sz="2200" dirty="0" smtClean="0"/>
              <a:t> Care </a:t>
            </a:r>
            <a:r>
              <a:rPr lang="it-IT" sz="2200" dirty="0" err="1" smtClean="0"/>
              <a:t>of</a:t>
            </a:r>
            <a:r>
              <a:rPr lang="it-IT" sz="2200" dirty="0" smtClean="0"/>
              <a:t> </a:t>
            </a:r>
            <a:r>
              <a:rPr lang="it-IT" sz="2200" dirty="0" err="1" smtClean="0"/>
              <a:t>Haelthcare</a:t>
            </a:r>
            <a:r>
              <a:rPr lang="it-IT" sz="2200" dirty="0" smtClean="0"/>
              <a:t> </a:t>
            </a:r>
            <a:r>
              <a:rPr lang="it-IT" sz="2200" dirty="0" err="1" smtClean="0"/>
              <a:t>Solutions</a:t>
            </a:r>
            <a:r>
              <a:rPr lang="it-IT" sz="2200" dirty="0" smtClean="0"/>
              <a:t> 2014-2017 (CHETCH 2014-2017). </a:t>
            </a:r>
          </a:p>
          <a:p>
            <a:pPr marL="288035" indent="-288035" algn="just" defTabSz="384047">
              <a:spcBef>
                <a:spcPts val="400"/>
              </a:spcBef>
              <a:buSzTx/>
              <a:buNone/>
              <a:defRPr sz="1800"/>
            </a:pPr>
            <a:endParaRPr lang="it-IT" sz="2000" dirty="0" smtClean="0"/>
          </a:p>
          <a:p>
            <a:pPr marL="288035" indent="-288035" algn="just" defTabSz="384047">
              <a:spcBef>
                <a:spcPts val="400"/>
              </a:spcBef>
              <a:buSzTx/>
              <a:defRPr sz="1800"/>
            </a:pPr>
            <a:r>
              <a:rPr lang="en-US" sz="2200" dirty="0" smtClean="0"/>
              <a:t>four-year project funded by the European Union which aim is </a:t>
            </a:r>
            <a:r>
              <a:rPr lang="en-US" sz="2200" b="1" dirty="0" smtClean="0"/>
              <a:t>to investigate the Chinese and European health with an interdisciplinary and comparative approach.</a:t>
            </a:r>
          </a:p>
          <a:p>
            <a:pPr marL="288035" indent="-288035" algn="just" defTabSz="384047">
              <a:spcBef>
                <a:spcPts val="400"/>
              </a:spcBef>
              <a:buSzTx/>
              <a:defRPr sz="1800"/>
            </a:pPr>
            <a:endParaRPr lang="en-US" sz="2200" dirty="0" smtClean="0"/>
          </a:p>
          <a:p>
            <a:pPr marL="288035" indent="-288035" algn="just" defTabSz="384047">
              <a:spcBef>
                <a:spcPts val="400"/>
              </a:spcBef>
              <a:buSzTx/>
              <a:defRPr sz="1800"/>
            </a:pPr>
            <a:r>
              <a:rPr lang="en-US" sz="2200" dirty="0" smtClean="0"/>
              <a:t>Among other things, the aim is the inclusion within European Health care Systems of Acupuncture for the treatment of some major diseases: </a:t>
            </a:r>
            <a:r>
              <a:rPr lang="en-US" sz="2200" b="1" dirty="0" smtClean="0"/>
              <a:t>low back pain, headaches, migraines, fertility and support to IVF (in vitro fertilization) and MAP (medically assisted procreation).</a:t>
            </a:r>
            <a:endParaRPr sz="2200" b="1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98000" y="0"/>
            <a:ext cx="8748000" cy="16922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Incorporation of Acupuncture in NHS (1)</a:t>
            </a:r>
            <a:endParaRPr lang="it-IT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31173"/>
            <a:ext cx="8686800" cy="1340427"/>
          </a:xfrm>
        </p:spPr>
        <p:txBody>
          <a:bodyPr>
            <a:normAutofit/>
          </a:bodyPr>
          <a:lstStyle/>
          <a:p>
            <a:r>
              <a:rPr lang="en-US" sz="3800" dirty="0" smtClean="0">
                <a:solidFill>
                  <a:srgbClr val="C00000"/>
                </a:solidFill>
              </a:rPr>
              <a:t>Others: Dry Needling an emerging problem</a:t>
            </a:r>
            <a:endParaRPr lang="it-IT" sz="3800" dirty="0">
              <a:solidFill>
                <a:srgbClr val="C0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4855" y="1371600"/>
            <a:ext cx="8520545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8714" y="1205346"/>
            <a:ext cx="8946572" cy="44627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rtl="0" latinLnBrk="1" hangingPunct="0">
              <a:buFont typeface="Arial" pitchFamily="34" charset="0"/>
              <a:buChar char="•"/>
            </a:pPr>
            <a:r>
              <a:rPr kumimoji="0" lang="it-IT" sz="2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itchFamily="34" charset="0"/>
                <a:sym typeface="Helvetica Neue"/>
              </a:rPr>
              <a:t> </a:t>
            </a:r>
            <a:r>
              <a:rPr kumimoji="0" lang="it-IT" sz="2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itchFamily="34" charset="0"/>
                <a:sym typeface="Helvetica Neue"/>
              </a:rPr>
              <a:t>Dry </a:t>
            </a:r>
            <a:r>
              <a:rPr kumimoji="0" lang="it-IT" sz="22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itchFamily="34" charset="0"/>
                <a:sym typeface="Helvetica Neue"/>
              </a:rPr>
              <a:t>Needling</a:t>
            </a:r>
            <a:r>
              <a:rPr kumimoji="0" lang="it-IT" sz="2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itchFamily="34" charset="0"/>
                <a:sym typeface="Helvetica Neue"/>
              </a:rPr>
              <a:t> </a:t>
            </a:r>
            <a:r>
              <a:rPr kumimoji="0" lang="it-IT" sz="2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itchFamily="34" charset="0"/>
                <a:sym typeface="Helvetica Neue"/>
              </a:rPr>
              <a:t>: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is the insertion of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acupuncture needles and their stimulation, into trigger points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200" i="1" dirty="0" smtClean="0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en-US" sz="2200" i="1" dirty="0" err="1" smtClean="0">
                <a:solidFill>
                  <a:srgbClr val="000000"/>
                </a:solidFill>
                <a:latin typeface="Calibri" pitchFamily="34" charset="0"/>
              </a:rPr>
              <a:t>ashi</a:t>
            </a:r>
            <a:r>
              <a:rPr lang="en-US" sz="2200" i="1" dirty="0" smtClean="0">
                <a:solidFill>
                  <a:srgbClr val="000000"/>
                </a:solidFill>
                <a:latin typeface="Calibri" pitchFamily="34" charset="0"/>
              </a:rPr>
              <a:t>-points)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or in other areas of the skin for the treatment of musculoskeletal disorders.</a:t>
            </a:r>
          </a:p>
          <a:p>
            <a:pPr algn="just" rtl="0" latinLnBrk="1" hangingPunct="0"/>
            <a:endParaRPr lang="en-US" sz="2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 rtl="0" latinLnBrk="1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The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courses provide ONLY 14-16 hours of training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. </a:t>
            </a:r>
          </a:p>
          <a:p>
            <a:pPr algn="just" rtl="0" latinLnBrk="1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They are reserved for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physical therapists without any other previous training.</a:t>
            </a:r>
          </a:p>
          <a:p>
            <a:pPr algn="just" rtl="0" latinLnBrk="1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In the US, the issue is very sensitive, because there were major adverse events.</a:t>
            </a:r>
          </a:p>
          <a:p>
            <a:pPr algn="just" rtl="0" latinLnBrk="1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Legal measures have already been made in some States.</a:t>
            </a:r>
          </a:p>
          <a:p>
            <a:pPr algn="just" rtl="0" latinLnBrk="1" hangingPunct="0"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Spokesperson is the American Academy of Medical Acupuncture (AAMA)</a:t>
            </a:r>
          </a:p>
          <a:p>
            <a:pPr algn="just" rtl="0" latinLnBrk="1" hangingPunct="0"/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  <a:hlinkClick r:id="rId2"/>
              </a:rPr>
              <a:t> http://www.nccaom.org/aama-policy-on-dry-needling/</a:t>
            </a:r>
            <a:endParaRPr lang="en-US" sz="2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31173"/>
            <a:ext cx="8686800" cy="1340427"/>
          </a:xfrm>
        </p:spPr>
        <p:txBody>
          <a:bodyPr>
            <a:normAutofit/>
          </a:bodyPr>
          <a:lstStyle/>
          <a:p>
            <a:r>
              <a:rPr lang="en-US" sz="3800" dirty="0" smtClean="0">
                <a:solidFill>
                  <a:srgbClr val="C00000"/>
                </a:solidFill>
              </a:rPr>
              <a:t>Others: Dry Needling an emerging problem</a:t>
            </a:r>
            <a:endParaRPr lang="it-IT" sz="3800" dirty="0">
              <a:solidFill>
                <a:srgbClr val="C0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4855" y="1371600"/>
            <a:ext cx="8520545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97428" y="1205346"/>
            <a:ext cx="8749145" cy="38164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rtl="0" latinLnBrk="1" hangingPunct="0"/>
            <a:endParaRPr lang="en-US" sz="2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 rtl="0" latinLnBrk="1" hangingPunct="0"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It’s really a type of acupuncture.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This method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is not without dangers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,       that are the same that can occur during a treatment with acupuncture:</a:t>
            </a:r>
          </a:p>
          <a:p>
            <a:pPr algn="just" rtl="0" latinLnBrk="1" hangingPunct="0">
              <a:buFont typeface="Arial" pitchFamily="34" charset="0"/>
              <a:buChar char="•"/>
            </a:pPr>
            <a:endParaRPr lang="en-US" sz="2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 rtl="0" latinLnBrk="1" hangingPunct="0"/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1. </a:t>
            </a:r>
            <a:r>
              <a:rPr lang="en-US" sz="2200" dirty="0" err="1" smtClean="0">
                <a:solidFill>
                  <a:srgbClr val="000000"/>
                </a:solidFill>
                <a:latin typeface="Calibri" pitchFamily="34" charset="0"/>
              </a:rPr>
              <a:t>Pneumothorax</a:t>
            </a:r>
            <a:endParaRPr lang="en-US" sz="2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 rtl="0" latinLnBrk="1" hangingPunct="0"/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2. Injuries internal organs</a:t>
            </a:r>
          </a:p>
          <a:p>
            <a:pPr algn="just" rtl="0" latinLnBrk="1" hangingPunct="0"/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3. Injuries of nerve structures</a:t>
            </a:r>
          </a:p>
          <a:p>
            <a:pPr algn="just" rtl="0" latinLnBrk="1" hangingPunct="0"/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4. Bleeding</a:t>
            </a:r>
          </a:p>
          <a:p>
            <a:pPr algn="just" rtl="0" latinLnBrk="1" hangingPunct="0"/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5. Infections</a:t>
            </a:r>
          </a:p>
          <a:p>
            <a:pPr algn="just" rtl="0" latinLnBrk="1" hangingPunct="0"/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6. Vegetative reactions</a:t>
            </a:r>
          </a:p>
          <a:p>
            <a:pPr algn="just" rtl="0" latinLnBrk="1" hangingPunct="0"/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7. Needle breaks</a:t>
            </a:r>
          </a:p>
        </p:txBody>
      </p:sp>
      <p:pic>
        <p:nvPicPr>
          <p:cNvPr id="1026" name="Picture 2" descr="C:\Users\Alessandra\Downloads\immagine2_sli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4523" y="2325132"/>
            <a:ext cx="3314700" cy="1595199"/>
          </a:xfrm>
          <a:prstGeom prst="rect">
            <a:avLst/>
          </a:prstGeom>
          <a:noFill/>
        </p:spPr>
      </p:pic>
      <p:pic>
        <p:nvPicPr>
          <p:cNvPr id="6" name="Immagine 5" descr="jud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371" y="4125190"/>
            <a:ext cx="3505199" cy="262889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2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27" name="Shape 27"/>
          <p:cNvSpPr>
            <a:spLocks noGrp="1"/>
          </p:cNvSpPr>
          <p:nvPr>
            <p:ph type="body" idx="4294967295"/>
          </p:nvPr>
        </p:nvSpPr>
        <p:spPr>
          <a:xfrm>
            <a:off x="457200" y="2123935"/>
            <a:ext cx="8229600" cy="28637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419100" lvl="0" indent="-419100" algn="just">
              <a:spcBef>
                <a:spcPts val="500"/>
              </a:spcBef>
              <a:defRPr sz="1800"/>
            </a:pPr>
            <a:r>
              <a:rPr lang="it-IT" sz="2200" dirty="0" smtClean="0"/>
              <a:t>1978: </a:t>
            </a:r>
            <a:r>
              <a:rPr lang="en-US" sz="2200" b="1" dirty="0" smtClean="0">
                <a:solidFill>
                  <a:schemeClr val="tx1"/>
                </a:solidFill>
              </a:rPr>
              <a:t>Establishment of the National Health Service </a:t>
            </a:r>
            <a:r>
              <a:rPr lang="en-US" sz="2200" dirty="0" smtClean="0"/>
              <a:t>(NHS)- </a:t>
            </a:r>
            <a:r>
              <a:rPr lang="it-IT" sz="2400" dirty="0" smtClean="0"/>
              <a:t>Legge 23 dic.1978 n.833</a:t>
            </a:r>
          </a:p>
          <a:p>
            <a:pPr marL="419100" lvl="0" indent="-419100" algn="just">
              <a:spcBef>
                <a:spcPts val="500"/>
              </a:spcBef>
              <a:defRPr sz="1800"/>
            </a:pPr>
            <a:endParaRPr lang="it-IT" sz="2400" dirty="0" smtClean="0"/>
          </a:p>
          <a:p>
            <a:pPr marL="419100" lvl="0" indent="-419100" algn="just">
              <a:spcBef>
                <a:spcPts val="500"/>
              </a:spcBef>
              <a:defRPr sz="1800"/>
            </a:pPr>
            <a:r>
              <a:rPr lang="en-US" sz="2200" dirty="0" smtClean="0"/>
              <a:t>the National Health System aims to ensure: </a:t>
            </a:r>
            <a:r>
              <a:rPr lang="en-US" sz="2200" b="1" dirty="0" smtClean="0"/>
              <a:t>uniformity of health conditions throughout the national territory</a:t>
            </a:r>
            <a:r>
              <a:rPr lang="en-US" sz="2200" dirty="0" smtClean="0"/>
              <a:t> and guarantees to all people the uniform levels of assistance. </a:t>
            </a: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90280" y="122073"/>
            <a:ext cx="8229600" cy="1692277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Health Regulation (1)</a:t>
            </a:r>
            <a:endParaRPr lang="it-IT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31173"/>
            <a:ext cx="8686800" cy="1340427"/>
          </a:xfrm>
        </p:spPr>
        <p:txBody>
          <a:bodyPr>
            <a:normAutofit/>
          </a:bodyPr>
          <a:lstStyle/>
          <a:p>
            <a:r>
              <a:rPr lang="en-US" sz="3800" dirty="0" smtClean="0">
                <a:solidFill>
                  <a:srgbClr val="C00000"/>
                </a:solidFill>
              </a:rPr>
              <a:t>Others: Dry Needling an emerging problem</a:t>
            </a:r>
            <a:endParaRPr lang="it-IT" sz="3800" dirty="0">
              <a:solidFill>
                <a:srgbClr val="C0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4855" y="1371600"/>
            <a:ext cx="8520545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 </a:t>
            </a: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34000" y="1205346"/>
            <a:ext cx="8676000" cy="363175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l" rtl="0" latinLnBrk="1" hangingPunct="0"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This procedure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is very painful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and it is in this context can occur frequently acute complications of practice as:</a:t>
            </a:r>
          </a:p>
          <a:p>
            <a:pPr algn="just" rtl="0" latinLnBrk="1" hangingPunct="0">
              <a:buFont typeface="Arial" pitchFamily="34" charset="0"/>
              <a:buChar char="•"/>
            </a:pPr>
            <a:endParaRPr lang="en-US" sz="2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lvl="5" algn="just" rtl="0" latinLnBrk="1" hangingPunct="0">
              <a:spcAft>
                <a:spcPts val="600"/>
              </a:spcAft>
              <a:buFontTx/>
              <a:buChar char="-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fainting with nausea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cardiovascular collapse 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and extreme </a:t>
            </a:r>
            <a:r>
              <a:rPr lang="en-US" sz="2200" b="1" dirty="0" err="1" smtClean="0">
                <a:solidFill>
                  <a:srgbClr val="000000"/>
                </a:solidFill>
                <a:latin typeface="Calibri" pitchFamily="34" charset="0"/>
              </a:rPr>
              <a:t>bradycardia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with </a:t>
            </a:r>
            <a:r>
              <a:rPr lang="en-US" sz="2200" dirty="0" err="1" smtClean="0">
                <a:solidFill>
                  <a:srgbClr val="000000"/>
                </a:solidFill>
                <a:latin typeface="Calibri" pitchFamily="34" charset="0"/>
              </a:rPr>
              <a:t>vagal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crisis;</a:t>
            </a:r>
          </a:p>
          <a:p>
            <a:pPr lvl="5" algn="just" rtl="0" latinLnBrk="1" hangingPunct="0">
              <a:spcAft>
                <a:spcPts val="600"/>
              </a:spcAft>
              <a:buFontTx/>
              <a:buChar char="-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hypertensive crisis or cardiac </a:t>
            </a:r>
            <a:r>
              <a:rPr lang="en-US" sz="2200" b="1" dirty="0" err="1" smtClean="0">
                <a:solidFill>
                  <a:srgbClr val="000000"/>
                </a:solidFill>
                <a:latin typeface="Calibri" pitchFamily="34" charset="0"/>
              </a:rPr>
              <a:t>dysrhythmias</a:t>
            </a: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;</a:t>
            </a:r>
          </a:p>
          <a:p>
            <a:pPr lvl="5" algn="just" rtl="0" latinLnBrk="1" hangingPunct="0">
              <a:buFontTx/>
              <a:buChar char="-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 triggering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epileptic seizures</a:t>
            </a:r>
          </a:p>
          <a:p>
            <a:pPr lvl="5" algn="just" rtl="0" latinLnBrk="1" hangingPunct="0">
              <a:buFontTx/>
              <a:buChar char="-"/>
            </a:pPr>
            <a:endParaRPr lang="en-US" sz="22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lvl="5" algn="just" rtl="0" latinLnBrk="1" hangingPunct="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 it is essential to establish a correct differential diagnosis of </a:t>
            </a:r>
            <a:r>
              <a:rPr lang="en-US" sz="2200" b="1" dirty="0" err="1" smtClean="0">
                <a:solidFill>
                  <a:srgbClr val="000000"/>
                </a:solidFill>
                <a:latin typeface="Calibri" pitchFamily="34" charset="0"/>
              </a:rPr>
              <a:t>myofascial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 pain (benign </a:t>
            </a:r>
            <a:r>
              <a:rPr lang="en-US" sz="2200" b="1" dirty="0" err="1" smtClean="0">
                <a:solidFill>
                  <a:srgbClr val="000000"/>
                </a:solidFill>
                <a:latin typeface="Calibri" pitchFamily="34" charset="0"/>
              </a:rPr>
              <a:t>vs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</a:rPr>
              <a:t> malignant)!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31173"/>
            <a:ext cx="8686800" cy="1272886"/>
          </a:xfrm>
        </p:spPr>
        <p:txBody>
          <a:bodyPr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>
                <a:solidFill>
                  <a:srgbClr val="C00000"/>
                </a:solidFill>
              </a:rPr>
              <a:t>Who is qualified to practice Dry Needling?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200" dirty="0" smtClean="0">
                <a:solidFill>
                  <a:srgbClr val="C00000"/>
                </a:solidFill>
              </a:rPr>
              <a:t>American Academy of Medical Acupuncture (AAMA) and American Academy of Physical Medicine and Rehabilitation (AAMPR)</a:t>
            </a:r>
            <a:endParaRPr lang="it-IT" sz="2200" dirty="0">
              <a:solidFill>
                <a:srgbClr val="C00000"/>
              </a:solidFill>
            </a:endParaRPr>
          </a:p>
        </p:txBody>
      </p:sp>
      <p:pic>
        <p:nvPicPr>
          <p:cNvPr id="3" name="Who is Qualified to do Dry Needling[1]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04009" y="1304059"/>
            <a:ext cx="7335983" cy="550198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438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rgbClr val="9D130C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9D130C"/>
                </a:solidFill>
              </a:rPr>
              <a:t>Take home messages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22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85" name="Shape 85"/>
          <p:cNvSpPr>
            <a:spLocks noGrp="1"/>
          </p:cNvSpPr>
          <p:nvPr>
            <p:ph type="body" idx="4294967295"/>
          </p:nvPr>
        </p:nvSpPr>
        <p:spPr>
          <a:xfrm>
            <a:off x="457200" y="1294383"/>
            <a:ext cx="8229600" cy="41036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spcBef>
                <a:spcPts val="500"/>
              </a:spcBef>
              <a:defRPr sz="1800"/>
            </a:pPr>
            <a:r>
              <a:rPr lang="it-IT" sz="2400" dirty="0" smtClean="0"/>
              <a:t>In Italy, t</a:t>
            </a:r>
            <a:r>
              <a:rPr sz="2400" smtClean="0"/>
              <a:t>he </a:t>
            </a:r>
            <a:r>
              <a:rPr sz="2400"/>
              <a:t>practice of  Acupuncture can be exercised only by Doctors in Medicine and Surgery</a:t>
            </a:r>
            <a:r>
              <a:rPr sz="2400" smtClean="0"/>
              <a:t>;</a:t>
            </a:r>
            <a:endParaRPr sz="2400" dirty="0"/>
          </a:p>
          <a:p>
            <a:pPr lvl="0">
              <a:spcBef>
                <a:spcPts val="500"/>
              </a:spcBef>
              <a:defRPr sz="1800"/>
            </a:pPr>
            <a:r>
              <a:rPr sz="2400" dirty="0"/>
              <a:t>Since February 2013 training on acupuncture has a legal </a:t>
            </a:r>
            <a:r>
              <a:rPr sz="2400"/>
              <a:t>regulation</a:t>
            </a:r>
            <a:r>
              <a:rPr sz="2400" smtClean="0"/>
              <a:t>;</a:t>
            </a:r>
            <a:endParaRPr sz="2400" dirty="0"/>
          </a:p>
          <a:p>
            <a:pPr lvl="0">
              <a:spcBef>
                <a:spcPts val="500"/>
              </a:spcBef>
              <a:defRPr sz="1800"/>
            </a:pPr>
            <a:r>
              <a:rPr sz="2400" dirty="0"/>
              <a:t>Tuina practice does not require a degree in Medicine and Surgery because it is not a medical </a:t>
            </a:r>
            <a:r>
              <a:rPr sz="2400"/>
              <a:t>procedure</a:t>
            </a:r>
            <a:r>
              <a:rPr sz="2400" smtClean="0"/>
              <a:t>;</a:t>
            </a:r>
            <a:endParaRPr sz="2400" dirty="0"/>
          </a:p>
          <a:p>
            <a:pPr lvl="0">
              <a:spcBef>
                <a:spcPts val="500"/>
              </a:spcBef>
              <a:defRPr sz="1800"/>
            </a:pPr>
            <a:r>
              <a:rPr sz="2400" dirty="0"/>
              <a:t>Chinese Herbs have not a legal regulation yet</a:t>
            </a:r>
            <a:r>
              <a:rPr sz="2400"/>
              <a:t>.  </a:t>
            </a:r>
            <a:endParaRPr lang="it-IT" sz="2400" dirty="0" smtClean="0"/>
          </a:p>
          <a:p>
            <a:pPr lvl="0">
              <a:spcBef>
                <a:spcPts val="500"/>
              </a:spcBef>
              <a:defRPr sz="1800"/>
            </a:pPr>
            <a:r>
              <a:rPr lang="it-IT" sz="2400" dirty="0" smtClean="0"/>
              <a:t>Dry </a:t>
            </a:r>
            <a:r>
              <a:rPr lang="it-IT" sz="2400" dirty="0" err="1" smtClean="0"/>
              <a:t>needling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Acupuncture</a:t>
            </a:r>
            <a:r>
              <a:rPr lang="it-IT" sz="2400" dirty="0" smtClean="0"/>
              <a:t> at </a:t>
            </a:r>
            <a:r>
              <a:rPr lang="it-IT" sz="2400" dirty="0" err="1" smtClean="0"/>
              <a:t>Ashi</a:t>
            </a:r>
            <a:r>
              <a:rPr lang="it-IT" sz="2400" dirty="0" smtClean="0"/>
              <a:t> </a:t>
            </a:r>
            <a:r>
              <a:rPr lang="it-IT" sz="2400" dirty="0" err="1" smtClean="0"/>
              <a:t>Points</a:t>
            </a:r>
            <a:r>
              <a:rPr lang="it-IT" sz="2400" dirty="0" smtClean="0"/>
              <a:t>; </a:t>
            </a:r>
            <a:r>
              <a:rPr lang="it-IT" sz="2400" dirty="0" err="1" smtClean="0"/>
              <a:t>it</a:t>
            </a:r>
            <a:r>
              <a:rPr lang="it-IT" sz="2400" dirty="0" smtClean="0"/>
              <a:t> </a:t>
            </a:r>
            <a:r>
              <a:rPr lang="it-IT" sz="2400" dirty="0" err="1" smtClean="0"/>
              <a:t>should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practice</a:t>
            </a:r>
            <a:r>
              <a:rPr lang="it-IT" sz="2400" dirty="0" smtClean="0"/>
              <a:t> </a:t>
            </a:r>
            <a:r>
              <a:rPr lang="it-IT" sz="2400" dirty="0" err="1" smtClean="0"/>
              <a:t>only</a:t>
            </a:r>
            <a:r>
              <a:rPr lang="it-IT" sz="2400" dirty="0" smtClean="0"/>
              <a:t> </a:t>
            </a:r>
            <a:r>
              <a:rPr lang="it-IT" sz="2400" dirty="0" err="1" smtClean="0"/>
              <a:t>by</a:t>
            </a:r>
            <a:r>
              <a:rPr lang="it-IT" sz="2400" dirty="0" smtClean="0"/>
              <a:t> </a:t>
            </a:r>
            <a:r>
              <a:rPr lang="it-IT" sz="2400" dirty="0" err="1" smtClean="0"/>
              <a:t>Physician</a:t>
            </a:r>
            <a:r>
              <a:rPr lang="it-IT" sz="2400" dirty="0" smtClean="0"/>
              <a:t>/</a:t>
            </a:r>
            <a:r>
              <a:rPr lang="it-IT" sz="2400" dirty="0" err="1" smtClean="0"/>
              <a:t>Medical</a:t>
            </a:r>
            <a:r>
              <a:rPr lang="it-IT" sz="2400" dirty="0" smtClean="0"/>
              <a:t> </a:t>
            </a:r>
            <a:r>
              <a:rPr lang="it-IT" sz="2400" dirty="0" err="1" smtClean="0"/>
              <a:t>Acupuncturists</a:t>
            </a:r>
            <a:r>
              <a:rPr lang="it-IT" sz="2400" dirty="0" smtClean="0"/>
              <a:t> (in Italy) and </a:t>
            </a:r>
            <a:r>
              <a:rPr lang="it-IT" sz="2400" dirty="0" err="1" smtClean="0"/>
              <a:t>by</a:t>
            </a:r>
            <a:r>
              <a:rPr lang="it-IT" sz="2400" dirty="0" smtClean="0"/>
              <a:t> </a:t>
            </a:r>
            <a:r>
              <a:rPr lang="it-IT" sz="2400" dirty="0" err="1" smtClean="0"/>
              <a:t>trained</a:t>
            </a:r>
            <a:r>
              <a:rPr lang="it-IT" sz="2400" dirty="0" smtClean="0"/>
              <a:t> </a:t>
            </a:r>
            <a:r>
              <a:rPr lang="it-IT" sz="2400" dirty="0" err="1" smtClean="0"/>
              <a:t>Acupuncturists</a:t>
            </a:r>
            <a:r>
              <a:rPr lang="it-IT" sz="2400" dirty="0" smtClean="0"/>
              <a:t> in </a:t>
            </a:r>
            <a:r>
              <a:rPr lang="it-IT" sz="2400" dirty="0" err="1" smtClean="0"/>
              <a:t>other</a:t>
            </a:r>
            <a:r>
              <a:rPr lang="it-IT" sz="2400" dirty="0" smtClean="0"/>
              <a:t> </a:t>
            </a:r>
            <a:r>
              <a:rPr lang="it-IT" sz="2400" dirty="0" err="1" smtClean="0"/>
              <a:t>European</a:t>
            </a:r>
            <a:r>
              <a:rPr lang="it-IT" sz="2400" dirty="0" smtClean="0"/>
              <a:t> </a:t>
            </a:r>
            <a:r>
              <a:rPr lang="it-IT" sz="2400" dirty="0" err="1" smtClean="0"/>
              <a:t>countries</a:t>
            </a:r>
            <a:r>
              <a:rPr lang="it-IT" sz="2400" dirty="0" smtClean="0"/>
              <a:t> </a:t>
            </a:r>
            <a:endParaRPr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3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27" name="Shape 27"/>
          <p:cNvSpPr>
            <a:spLocks noGrp="1"/>
          </p:cNvSpPr>
          <p:nvPr>
            <p:ph type="body" idx="4294967295"/>
          </p:nvPr>
        </p:nvSpPr>
        <p:spPr>
          <a:xfrm>
            <a:off x="457200" y="1749859"/>
            <a:ext cx="8229600" cy="467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419100" indent="-419100" algn="just">
              <a:spcBef>
                <a:spcPts val="500"/>
              </a:spcBef>
              <a:defRPr sz="1800"/>
            </a:pPr>
            <a:r>
              <a:rPr lang="en-US" sz="2200" dirty="0" smtClean="0"/>
              <a:t>the </a:t>
            </a:r>
            <a:r>
              <a:rPr lang="en-US" sz="2200" b="1" dirty="0" err="1" smtClean="0"/>
              <a:t>fullfilment</a:t>
            </a:r>
            <a:r>
              <a:rPr lang="en-US" sz="2200" dirty="0" smtClean="0"/>
              <a:t> of the National Health Service is under jurisdiction of the  </a:t>
            </a:r>
            <a:r>
              <a:rPr lang="en-US" sz="2200" b="1" dirty="0" smtClean="0"/>
              <a:t>State and the Regions </a:t>
            </a:r>
            <a:r>
              <a:rPr lang="en-US" sz="2200" dirty="0" smtClean="0"/>
              <a:t>(Law 502/92 and subsequent amendments)</a:t>
            </a:r>
          </a:p>
          <a:p>
            <a:pPr marL="419100" indent="-419100" algn="just">
              <a:spcBef>
                <a:spcPts val="500"/>
              </a:spcBef>
              <a:defRPr sz="1800"/>
            </a:pPr>
            <a:endParaRPr lang="en-US" sz="2200" dirty="0" smtClean="0"/>
          </a:p>
          <a:p>
            <a:pPr marL="419100" indent="-419100" algn="just">
              <a:spcBef>
                <a:spcPts val="500"/>
              </a:spcBef>
              <a:defRPr sz="1800"/>
            </a:pPr>
            <a:r>
              <a:rPr lang="en-US" sz="2200" dirty="0" smtClean="0"/>
              <a:t>The National Health System draws up the National Health Plan and establishes in agreement with the Regions, the </a:t>
            </a:r>
            <a:r>
              <a:rPr lang="en-US" sz="2200" b="1" dirty="0" smtClean="0"/>
              <a:t>LEA- Essential Levels of Assistance (</a:t>
            </a:r>
            <a:r>
              <a:rPr lang="en-US" sz="2200" b="1" dirty="0" err="1" smtClean="0"/>
              <a:t>ie</a:t>
            </a:r>
            <a:r>
              <a:rPr lang="en-US" sz="2200" b="1" dirty="0" smtClean="0"/>
              <a:t> the medical care to be paid only by the State and the Region, among them there is also acupuncture</a:t>
            </a:r>
            <a:r>
              <a:rPr lang="en-US" sz="2200" dirty="0" smtClean="0"/>
              <a:t>)</a:t>
            </a:r>
          </a:p>
          <a:p>
            <a:pPr marL="419100" indent="-419100" algn="just">
              <a:spcBef>
                <a:spcPts val="500"/>
              </a:spcBef>
              <a:defRPr sz="1800"/>
            </a:pPr>
            <a:endParaRPr lang="en-US" sz="2200" dirty="0" smtClean="0"/>
          </a:p>
          <a:p>
            <a:pPr marL="419100" indent="-419100" algn="just">
              <a:spcBef>
                <a:spcPts val="500"/>
              </a:spcBef>
              <a:defRPr sz="1800"/>
            </a:pPr>
            <a:r>
              <a:rPr lang="en-US" sz="2200" dirty="0" smtClean="0"/>
              <a:t>The NHS </a:t>
            </a:r>
            <a:r>
              <a:rPr lang="en-US" sz="2200" b="1" dirty="0" smtClean="0"/>
              <a:t>operating instrument is the ASL (Local Health Authorities)</a:t>
            </a:r>
            <a:r>
              <a:rPr lang="en-US" sz="2200" dirty="0" smtClean="0"/>
              <a:t>, inter-regional institutions which have autonomy in different areas: managerial, organizational, accounting, administrative, patrimonial, technical areas</a:t>
            </a:r>
          </a:p>
          <a:p>
            <a:pPr marL="419100" indent="-419100" algn="just">
              <a:spcBef>
                <a:spcPts val="500"/>
              </a:spcBef>
              <a:defRPr sz="1800"/>
            </a:pPr>
            <a:endParaRPr lang="en-US" sz="2200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90280" y="122073"/>
            <a:ext cx="8229600" cy="1692277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Health Regulation (2)</a:t>
            </a:r>
            <a:endParaRPr lang="it-IT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4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27" name="Shape 27"/>
          <p:cNvSpPr>
            <a:spLocks noGrp="1"/>
          </p:cNvSpPr>
          <p:nvPr>
            <p:ph type="body" idx="4294967295"/>
          </p:nvPr>
        </p:nvSpPr>
        <p:spPr>
          <a:xfrm>
            <a:off x="457200" y="1957680"/>
            <a:ext cx="8229600" cy="3168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419100" lvl="0" indent="-419100" algn="just">
              <a:spcBef>
                <a:spcPts val="500"/>
              </a:spcBef>
              <a:defRPr sz="1800"/>
            </a:pPr>
            <a:r>
              <a:rPr sz="2200"/>
              <a:t>Statistical studies show that 14,5% of Italians use Complementary and Alternative Medicine (CAM) therapies (EURISPES, 2012)</a:t>
            </a:r>
          </a:p>
          <a:p>
            <a:pPr lvl="0" algn="just">
              <a:spcBef>
                <a:spcPts val="500"/>
              </a:spcBef>
              <a:defRPr sz="1800"/>
            </a:pPr>
            <a:endParaRPr sz="2200"/>
          </a:p>
          <a:p>
            <a:pPr marL="419100" lvl="0" indent="-419100" algn="just">
              <a:spcBef>
                <a:spcPts val="500"/>
              </a:spcBef>
              <a:defRPr sz="1800"/>
            </a:pPr>
            <a:r>
              <a:rPr sz="2200"/>
              <a:t>In Italy, Acupuncture is among the most used CAM therapies;</a:t>
            </a:r>
          </a:p>
          <a:p>
            <a:pPr lvl="0" algn="just">
              <a:spcBef>
                <a:spcPts val="500"/>
              </a:spcBef>
              <a:defRPr sz="1800"/>
            </a:pPr>
            <a:endParaRPr sz="2200"/>
          </a:p>
          <a:p>
            <a:pPr marL="419100" lvl="0" indent="-419100" algn="just">
              <a:spcBef>
                <a:spcPts val="500"/>
              </a:spcBef>
              <a:defRPr sz="1800"/>
            </a:pPr>
            <a:r>
              <a:rPr sz="2200"/>
              <a:t>It is increasingly provided for several diseases in conventional healthcare, both in private and public structures; </a:t>
            </a:r>
          </a:p>
        </p:txBody>
      </p:sp>
      <p:pic>
        <p:nvPicPr>
          <p:cNvPr id="28" name="image1.jpeg" descr="shen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89906" y="4620637"/>
            <a:ext cx="1929974" cy="1464765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90280" y="122073"/>
            <a:ext cx="8229600" cy="1692277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Health Regulation (3)</a:t>
            </a:r>
            <a:endParaRPr lang="it-IT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1"/>
          <p:cNvSpPr/>
          <p:nvPr/>
        </p:nvSpPr>
        <p:spPr>
          <a:xfrm>
            <a:off x="507255" y="1634033"/>
            <a:ext cx="8129490" cy="3862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lvl="0" indent="-342900" algn="just">
              <a:spcBef>
                <a:spcPts val="500"/>
              </a:spcBef>
              <a:buSzPct val="100000"/>
              <a:buFont typeface="Arial"/>
              <a:buChar char="•"/>
            </a:pP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pPr marL="419100" lvl="0" indent="-419100" algn="just">
              <a:spcBef>
                <a:spcPts val="500"/>
              </a:spcBef>
              <a:buSzPct val="100000"/>
              <a:buFont typeface="Arial"/>
              <a:buChar char="•"/>
            </a:pPr>
            <a:r>
              <a:rPr sz="2200" dirty="0">
                <a:latin typeface="Calibri"/>
                <a:ea typeface="Calibri"/>
                <a:cs typeface="Calibri"/>
                <a:sym typeface="Calibri"/>
              </a:rPr>
              <a:t>The practice of Acupuncture is considered “medical procedure”, so it can be exercised only by Doctors in Medicine and </a:t>
            </a:r>
            <a:r>
              <a:rPr sz="2200">
                <a:latin typeface="Calibri"/>
                <a:ea typeface="Calibri"/>
                <a:cs typeface="Calibri"/>
                <a:sym typeface="Calibri"/>
              </a:rPr>
              <a:t>Surgery </a:t>
            </a:r>
            <a:endParaRPr lang="it-IT" sz="22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419100" lvl="0" indent="-419100" algn="just">
              <a:spcBef>
                <a:spcPts val="500"/>
              </a:spcBef>
              <a:buSzPct val="100000"/>
            </a:pPr>
            <a:r>
              <a:rPr lang="it-IT" sz="2200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z="2200" smtClean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sz="2200" dirty="0">
                <a:latin typeface="Calibri"/>
                <a:ea typeface="Calibri"/>
                <a:cs typeface="Calibri"/>
                <a:sym typeface="Calibri"/>
              </a:rPr>
              <a:t>Court of Cassation of 1982);</a:t>
            </a:r>
          </a:p>
          <a:p>
            <a:pPr marL="342900" lvl="0" indent="-342900" algn="just">
              <a:spcBef>
                <a:spcPts val="500"/>
              </a:spcBef>
              <a:buSzPct val="100000"/>
              <a:buFont typeface="Arial"/>
              <a:buChar char="•"/>
            </a:pP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pPr marL="419100" lvl="0" indent="-419100" algn="just">
              <a:spcBef>
                <a:spcPts val="500"/>
              </a:spcBef>
              <a:buSzPct val="100000"/>
              <a:buFont typeface="Arial"/>
              <a:buChar char="•"/>
            </a:pPr>
            <a:r>
              <a:rPr sz="2200" dirty="0">
                <a:latin typeface="Calibri"/>
                <a:ea typeface="Calibri"/>
                <a:cs typeface="Calibri"/>
                <a:sym typeface="Calibri"/>
              </a:rPr>
              <a:t>FNOMCEO (National Federation of Physicians and Dentists) in 2002, reaffirms that only a physician can practice CAM: </a:t>
            </a:r>
          </a:p>
          <a:p>
            <a:pPr lvl="2" indent="457200" algn="just">
              <a:spcBef>
                <a:spcPts val="500"/>
              </a:spcBef>
            </a:pPr>
            <a:endParaRPr sz="2200" dirty="0">
              <a:solidFill>
                <a:srgbClr val="0949A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2" indent="457200" algn="ctr">
              <a:spcBef>
                <a:spcPts val="500"/>
              </a:spcBef>
            </a:pPr>
            <a:r>
              <a:rPr sz="2200" i="1" dirty="0">
                <a:solidFill>
                  <a:srgbClr val="0949AB"/>
                </a:solidFill>
                <a:latin typeface="Calibri"/>
                <a:ea typeface="Calibri"/>
                <a:cs typeface="Calibri"/>
                <a:sym typeface="Calibri"/>
              </a:rPr>
              <a:t>only a physician is able to make a diagnosis and then decide or not to set up an adequate treatment plan</a:t>
            </a:r>
            <a:r>
              <a:rPr sz="2200" dirty="0">
                <a:solidFill>
                  <a:srgbClr val="0949AB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98000" y="0"/>
            <a:ext cx="8748000" cy="16922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Requirements for access to the profession (1) </a:t>
            </a:r>
            <a:endParaRPr lang="it-IT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000" y="0"/>
            <a:ext cx="8748000" cy="16922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Requirements for access to the profession (2) </a:t>
            </a:r>
            <a:endParaRPr lang="it-IT" sz="4000" dirty="0">
              <a:solidFill>
                <a:srgbClr val="C0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70834" y="2091447"/>
            <a:ext cx="8202332" cy="28007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US" sz="2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l" rtl="0" latinLnBrk="1" hangingPunct="0"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The regulation about acupuncturist training and school can be divided in two times :</a:t>
            </a:r>
          </a:p>
          <a:p>
            <a:pPr algn="l" rtl="0" latinLnBrk="1" hangingPunct="0">
              <a:buFont typeface="Arial" pitchFamily="34" charset="0"/>
              <a:buChar char="•"/>
            </a:pPr>
            <a:endParaRPr lang="en-US" sz="2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l" rtl="0" latinLnBrk="1" hangingPunct="0"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itchFamily="34" charset="0"/>
              </a:rPr>
              <a:t>before and after the </a:t>
            </a:r>
            <a:r>
              <a:rPr lang="en-US" sz="2200" dirty="0" smtClean="0">
                <a:solidFill>
                  <a:srgbClr val="0949AB"/>
                </a:solidFill>
                <a:latin typeface="Calibri"/>
                <a:sym typeface="Calibri"/>
              </a:rPr>
              <a:t>Agreement for the Quality Certification of Acupuncture Training and other CAM, in the Permanent Conference State – Regions (2013)</a:t>
            </a:r>
            <a:endParaRPr lang="en-US" sz="2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l" rtl="0" latinLnBrk="1" hangingPunct="0">
              <a:buFont typeface="Arial" pitchFamily="34" charset="0"/>
              <a:buChar char="•"/>
            </a:pPr>
            <a:endParaRPr kumimoji="0" lang="it-IT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itchFamily="34" charset="0"/>
              <a:sym typeface="Helvetica Neue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7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42" name="Shape 42"/>
          <p:cNvSpPr>
            <a:spLocks noGrp="1"/>
          </p:cNvSpPr>
          <p:nvPr>
            <p:ph type="body" idx="4294967295"/>
          </p:nvPr>
        </p:nvSpPr>
        <p:spPr>
          <a:xfrm>
            <a:off x="198000" y="1569888"/>
            <a:ext cx="8748000" cy="4880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defTabSz="411479">
              <a:spcBef>
                <a:spcPts val="500"/>
              </a:spcBef>
              <a:buSzTx/>
              <a:buNone/>
              <a:defRPr sz="1800"/>
            </a:pPr>
            <a:r>
              <a:rPr sz="2200" b="1" smtClean="0">
                <a:solidFill>
                  <a:srgbClr val="0949AB"/>
                </a:solidFill>
              </a:rPr>
              <a:t>Before</a:t>
            </a:r>
            <a:r>
              <a:rPr lang="it-IT" sz="2200" b="1" dirty="0" smtClean="0">
                <a:solidFill>
                  <a:srgbClr val="0949AB"/>
                </a:solidFill>
              </a:rPr>
              <a:t> the </a:t>
            </a:r>
            <a:r>
              <a:rPr lang="en-US" sz="2200" b="1" dirty="0" smtClean="0">
                <a:solidFill>
                  <a:srgbClr val="0949AB"/>
                </a:solidFill>
              </a:rPr>
              <a:t>Agreement </a:t>
            </a:r>
            <a:r>
              <a:rPr sz="2200" b="1" smtClean="0">
                <a:solidFill>
                  <a:srgbClr val="0949AB"/>
                </a:solidFill>
              </a:rPr>
              <a:t>:</a:t>
            </a:r>
            <a:endParaRPr lang="it-IT" sz="2200" b="1" dirty="0" smtClean="0">
              <a:solidFill>
                <a:srgbClr val="0949AB"/>
              </a:solidFill>
            </a:endParaRPr>
          </a:p>
          <a:p>
            <a:pPr marL="419100" lvl="0" indent="-419100" algn="just">
              <a:spcBef>
                <a:spcPts val="400"/>
              </a:spcBef>
            </a:pPr>
            <a:r>
              <a:rPr lang="en-US" sz="2200" dirty="0" smtClean="0">
                <a:solidFill>
                  <a:srgbClr val="0949AB"/>
                </a:solidFill>
              </a:rPr>
              <a:t>FISA (Italian Federation of Acupuncture societies) had a fundamental role in attempting to harmonize and unify the educational training of the acupuncturists in Italy because: </a:t>
            </a:r>
          </a:p>
          <a:p>
            <a:pPr marL="419100" lvl="0" indent="-419100" algn="just">
              <a:spcBef>
                <a:spcPts val="400"/>
              </a:spcBef>
            </a:pPr>
            <a:endParaRPr lang="en-US" sz="2200" dirty="0" smtClean="0">
              <a:solidFill>
                <a:srgbClr val="0949AB"/>
              </a:solidFill>
            </a:endParaRPr>
          </a:p>
          <a:p>
            <a:pPr marL="419100" indent="-419100" algn="just">
              <a:spcBef>
                <a:spcPts val="400"/>
              </a:spcBef>
            </a:pPr>
            <a:r>
              <a:rPr lang="en-US" sz="2200" dirty="0" smtClean="0"/>
              <a:t>includes the largest number Acupuncture societies in  Italy (about 2,000 MD)</a:t>
            </a:r>
          </a:p>
          <a:p>
            <a:pPr lvl="0" algn="just">
              <a:spcBef>
                <a:spcPts val="400"/>
              </a:spcBef>
            </a:pPr>
            <a:endParaRPr lang="en-US" sz="2200" dirty="0" smtClean="0"/>
          </a:p>
          <a:p>
            <a:pPr marL="419100" lvl="0" indent="-419100" algn="just">
              <a:spcBef>
                <a:spcPts val="400"/>
              </a:spcBef>
            </a:pPr>
            <a:r>
              <a:rPr lang="en-US" sz="2200" dirty="0" smtClean="0"/>
              <a:t>The adhering societies can interface with the public institutions through a single organ.</a:t>
            </a:r>
          </a:p>
          <a:p>
            <a:pPr lvl="0" algn="just">
              <a:spcBef>
                <a:spcPts val="400"/>
              </a:spcBef>
            </a:pPr>
            <a:endParaRPr lang="en-US" sz="2200" dirty="0" smtClean="0"/>
          </a:p>
          <a:p>
            <a:pPr marL="419100" lvl="0" indent="-419100" algn="just">
              <a:spcBef>
                <a:spcPts val="400"/>
              </a:spcBef>
            </a:pPr>
            <a:r>
              <a:rPr lang="en-US" sz="2200" dirty="0" smtClean="0"/>
              <a:t>In 1995 inside FISA, the FISA </a:t>
            </a:r>
            <a:r>
              <a:rPr lang="en-US" sz="2200" b="1" dirty="0" smtClean="0"/>
              <a:t>Associations’ Coordination of Acupuncture Schools  was founded</a:t>
            </a:r>
            <a:r>
              <a:rPr lang="en-US" sz="2200" dirty="0" smtClean="0"/>
              <a:t>.</a:t>
            </a:r>
          </a:p>
          <a:p>
            <a:pPr lvl="0" algn="just">
              <a:spcBef>
                <a:spcPts val="400"/>
              </a:spcBef>
            </a:pPr>
            <a:endParaRPr lang="en-US" sz="2400" dirty="0" smtClean="0"/>
          </a:p>
          <a:p>
            <a:pPr marL="0" lvl="0" indent="0" defTabSz="411479">
              <a:spcBef>
                <a:spcPts val="500"/>
              </a:spcBef>
              <a:buSzTx/>
              <a:buNone/>
              <a:defRPr sz="1800"/>
            </a:pPr>
            <a:endParaRPr lang="it-IT" sz="2400" dirty="0" smtClean="0">
              <a:solidFill>
                <a:srgbClr val="0949AB"/>
              </a:solidFill>
            </a:endParaRPr>
          </a:p>
          <a:p>
            <a:pPr marL="0" lvl="0" indent="0" defTabSz="411479">
              <a:spcBef>
                <a:spcPts val="500"/>
              </a:spcBef>
              <a:buSzTx/>
              <a:buNone/>
              <a:defRPr sz="1800"/>
            </a:pPr>
            <a:endParaRPr lang="it-IT" sz="2400" dirty="0" smtClean="0">
              <a:solidFill>
                <a:srgbClr val="0949AB"/>
              </a:solidFill>
            </a:endParaRP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98000" y="0"/>
            <a:ext cx="8748000" cy="16922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Requirements for access to the profession (3) </a:t>
            </a:r>
            <a:endParaRPr lang="it-IT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8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42" name="Shape 42"/>
          <p:cNvSpPr>
            <a:spLocks noGrp="1"/>
          </p:cNvSpPr>
          <p:nvPr>
            <p:ph type="body" idx="4294967295"/>
          </p:nvPr>
        </p:nvSpPr>
        <p:spPr>
          <a:xfrm>
            <a:off x="457200" y="2047875"/>
            <a:ext cx="8229600" cy="3805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defTabSz="411479">
              <a:spcBef>
                <a:spcPts val="500"/>
              </a:spcBef>
              <a:buSzTx/>
              <a:buNone/>
              <a:defRPr sz="1800"/>
            </a:pPr>
            <a:r>
              <a:rPr lang="en-US" sz="2200" b="1" dirty="0" smtClean="0">
                <a:solidFill>
                  <a:srgbClr val="0949AB"/>
                </a:solidFill>
              </a:rPr>
              <a:t> FISA’s educational training </a:t>
            </a:r>
            <a:r>
              <a:rPr lang="en-US" sz="2200" dirty="0" smtClean="0">
                <a:solidFill>
                  <a:srgbClr val="0949AB"/>
                </a:solidFill>
              </a:rPr>
              <a:t>:</a:t>
            </a:r>
            <a:endParaRPr sz="2200" dirty="0">
              <a:solidFill>
                <a:srgbClr val="0949AB"/>
              </a:solidFill>
            </a:endParaRPr>
          </a:p>
          <a:p>
            <a:pPr marL="411478" lvl="0" indent="-411478" defTabSz="411479">
              <a:spcBef>
                <a:spcPts val="500"/>
              </a:spcBef>
              <a:defRPr sz="1800"/>
            </a:pPr>
            <a:r>
              <a:rPr sz="2200" dirty="0"/>
              <a:t>Four-years courses;</a:t>
            </a:r>
          </a:p>
          <a:p>
            <a:pPr marL="411478" lvl="0" indent="-411478" defTabSz="411479">
              <a:spcBef>
                <a:spcPts val="500"/>
              </a:spcBef>
              <a:defRPr sz="1800"/>
            </a:pPr>
            <a:r>
              <a:rPr sz="2200" dirty="0"/>
              <a:t>Minimum 400 hours of theoretical and practical lessons;</a:t>
            </a:r>
          </a:p>
          <a:p>
            <a:pPr marL="411478" lvl="0" indent="-411478" defTabSz="411479">
              <a:spcBef>
                <a:spcPts val="500"/>
              </a:spcBef>
              <a:defRPr sz="1800"/>
            </a:pPr>
            <a:r>
              <a:rPr sz="2200" dirty="0"/>
              <a:t>Annual examination for admission to the following year;</a:t>
            </a:r>
          </a:p>
          <a:p>
            <a:pPr marL="411478" lvl="0" indent="-411478" defTabSz="411479">
              <a:spcBef>
                <a:spcPts val="500"/>
              </a:spcBef>
              <a:defRPr sz="1800"/>
            </a:pPr>
            <a:r>
              <a:rPr sz="2200" dirty="0"/>
              <a:t>Agreed program that includes traditional and modern aspects of acupuncture;</a:t>
            </a:r>
          </a:p>
          <a:p>
            <a:pPr marL="411478" lvl="0" indent="-411478" defTabSz="411479">
              <a:spcBef>
                <a:spcPts val="500"/>
              </a:spcBef>
              <a:defRPr sz="1800"/>
            </a:pPr>
            <a:r>
              <a:rPr sz="2200" dirty="0"/>
              <a:t>Final discussion of a thesis;</a:t>
            </a:r>
          </a:p>
          <a:p>
            <a:pPr marL="411478" lvl="0" indent="-411478" defTabSz="411479">
              <a:spcBef>
                <a:spcPts val="500"/>
              </a:spcBef>
              <a:defRPr sz="1800"/>
            </a:pPr>
            <a:r>
              <a:rPr sz="2200" dirty="0"/>
              <a:t>Achieving the Italian Certificate of Acupuncture of F.I.S.A.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98000" y="0"/>
            <a:ext cx="8748000" cy="16922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Requirements for access to the profession (4) </a:t>
            </a:r>
            <a:endParaRPr lang="it-IT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25195">
              <a:defRPr sz="1116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116" b="1">
                <a:solidFill>
                  <a:srgbClr val="00005C"/>
                </a:solidFill>
              </a:rPr>
              <a:pPr lvl="0">
                <a:defRPr sz="1800" b="0">
                  <a:solidFill>
                    <a:srgbClr val="000000"/>
                  </a:solidFill>
                </a:defRPr>
              </a:pPr>
              <a:t>9</a:t>
            </a:fld>
            <a:endParaRPr sz="1116" b="1">
              <a:solidFill>
                <a:srgbClr val="00005C"/>
              </a:solidFill>
            </a:endParaRPr>
          </a:p>
        </p:txBody>
      </p:sp>
      <p:sp>
        <p:nvSpPr>
          <p:cNvPr id="46" name="Shape 46"/>
          <p:cNvSpPr>
            <a:spLocks noGrp="1"/>
          </p:cNvSpPr>
          <p:nvPr>
            <p:ph type="body" idx="4294967295"/>
          </p:nvPr>
        </p:nvSpPr>
        <p:spPr>
          <a:xfrm>
            <a:off x="457200" y="2084388"/>
            <a:ext cx="8229600" cy="4041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08610" lvl="0" indent="-308610" algn="just" defTabSz="370331">
              <a:spcBef>
                <a:spcPts val="500"/>
              </a:spcBef>
              <a:defRPr sz="1800"/>
            </a:pPr>
            <a:r>
              <a:rPr sz="2000"/>
              <a:t>The Universities followed, organizing post-graduate annual courses within the Faculty of Medicine. This started in the 80s and continued up to now.</a:t>
            </a:r>
          </a:p>
          <a:p>
            <a:pPr marL="277749" lvl="0" indent="-277749" algn="just" defTabSz="370331">
              <a:spcBef>
                <a:spcPts val="500"/>
              </a:spcBef>
              <a:defRPr sz="1800"/>
            </a:pPr>
            <a:endParaRPr sz="2000"/>
          </a:p>
          <a:p>
            <a:pPr marL="308610" lvl="0" indent="-308610" algn="just" defTabSz="370331">
              <a:spcBef>
                <a:spcPts val="500"/>
              </a:spcBef>
              <a:defRPr sz="1800"/>
            </a:pPr>
            <a:r>
              <a:rPr sz="2000"/>
              <a:t>This courses were mainly informative about CAM in general and less instructive on a specific discipline (acupuncture for example). </a:t>
            </a:r>
          </a:p>
          <a:p>
            <a:pPr marL="277749" lvl="0" indent="-277749" algn="just" defTabSz="370331">
              <a:spcBef>
                <a:spcPts val="500"/>
              </a:spcBef>
              <a:defRPr sz="1800"/>
            </a:pPr>
            <a:endParaRPr sz="2000"/>
          </a:p>
          <a:p>
            <a:pPr marL="308610" lvl="0" indent="-308610" algn="just" defTabSz="370331">
              <a:spcBef>
                <a:spcPts val="500"/>
              </a:spcBef>
              <a:buClr>
                <a:srgbClr val="0949AB"/>
              </a:buClr>
              <a:defRPr sz="1800"/>
            </a:pPr>
            <a:r>
              <a:rPr sz="2000">
                <a:solidFill>
                  <a:srgbClr val="0949AB"/>
                </a:solidFill>
              </a:rPr>
              <a:t>So training in acupuncture was attributable mostly to private schools.</a:t>
            </a:r>
          </a:p>
          <a:p>
            <a:pPr marL="277749" lvl="0" indent="-277749" algn="just" defTabSz="370331">
              <a:spcBef>
                <a:spcPts val="500"/>
              </a:spcBef>
              <a:buClr>
                <a:srgbClr val="0949AB"/>
              </a:buClr>
              <a:defRPr sz="1800"/>
            </a:pPr>
            <a:endParaRPr sz="2000">
              <a:solidFill>
                <a:srgbClr val="0949AB"/>
              </a:solidFill>
            </a:endParaRPr>
          </a:p>
          <a:p>
            <a:pPr marL="308610" lvl="0" indent="-308610" algn="just" defTabSz="370331">
              <a:spcBef>
                <a:spcPts val="300"/>
              </a:spcBef>
              <a:buClr>
                <a:srgbClr val="0949AB"/>
              </a:buClr>
              <a:defRPr sz="1800"/>
            </a:pPr>
            <a:r>
              <a:rPr sz="2000">
                <a:solidFill>
                  <a:srgbClr val="0949AB"/>
                </a:solidFill>
              </a:rPr>
              <a:t>Until 2013 the regulation about the “training” and “practice” of acupuncture and other CAM was quite vague.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98000" y="0"/>
            <a:ext cx="8748000" cy="16922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Requirements for access to the profession (5) </a:t>
            </a:r>
            <a:endParaRPr lang="it-IT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1475</Words>
  <Application>Microsoft Macintosh PowerPoint</Application>
  <PresentationFormat>Presentazione su schermo (4:3)</PresentationFormat>
  <Paragraphs>173</Paragraphs>
  <Slides>22</Slides>
  <Notes>2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Default</vt:lpstr>
      <vt:lpstr>Diapositiva 1</vt:lpstr>
      <vt:lpstr>Health Regulation (1)</vt:lpstr>
      <vt:lpstr>Health Regulation (2)</vt:lpstr>
      <vt:lpstr>Health Regulation (3)</vt:lpstr>
      <vt:lpstr>Requirements for access to the profession (1) </vt:lpstr>
      <vt:lpstr>Requirements for access to the profession (2) </vt:lpstr>
      <vt:lpstr>Requirements for access to the profession (3) </vt:lpstr>
      <vt:lpstr>Requirements for access to the profession (4) </vt:lpstr>
      <vt:lpstr>Requirements for access to the profession (5) </vt:lpstr>
      <vt:lpstr>Requirements for access to the profession (6) </vt:lpstr>
      <vt:lpstr>Summary of The State Regions Agreement between the Government, the Regions and the Autonomous Provinces of Trento and Bolzano  February 2013 </vt:lpstr>
      <vt:lpstr>Diapositiva 12</vt:lpstr>
      <vt:lpstr>Diapositiva 13</vt:lpstr>
      <vt:lpstr>Diapositiva 14</vt:lpstr>
      <vt:lpstr>Diapositiva 15</vt:lpstr>
      <vt:lpstr>Incorporation of Acupuncture in NHS (1)</vt:lpstr>
      <vt:lpstr>Incorporation of Acupuncture in NHS (1)</vt:lpstr>
      <vt:lpstr>Others: Dry Needling an emerging problem</vt:lpstr>
      <vt:lpstr>Others: Dry Needling an emerging problem</vt:lpstr>
      <vt:lpstr>Others: Dry Needling an emerging problem</vt:lpstr>
      <vt:lpstr>Who is qualified to practice Dry Needling? American Academy of Medical Acupuncture (AAMA) and American Academy of Physical Medicine and Rehabilitation (AAMPR)</vt:lpstr>
      <vt:lpstr>Take home messages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poini</dc:creator>
  <cp:lastModifiedBy>Alessandra</cp:lastModifiedBy>
  <cp:revision>37</cp:revision>
  <dcterms:created xsi:type="dcterms:W3CDTF">2015-09-25T04:46:39Z</dcterms:created>
  <dcterms:modified xsi:type="dcterms:W3CDTF">2016-09-11T13:40:31Z</dcterms:modified>
</cp:coreProperties>
</file>